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7" r:id="rId2"/>
    <p:sldId id="258" r:id="rId3"/>
    <p:sldId id="261" r:id="rId4"/>
    <p:sldId id="262" r:id="rId5"/>
    <p:sldId id="263" r:id="rId6"/>
    <p:sldId id="265" r:id="rId7"/>
    <p:sldId id="267" r:id="rId8"/>
    <p:sldId id="268" r:id="rId9"/>
    <p:sldId id="269" r:id="rId10"/>
    <p:sldId id="272" r:id="rId11"/>
    <p:sldId id="273" r:id="rId12"/>
    <p:sldId id="274" r:id="rId13"/>
    <p:sldId id="256" r:id="rId14"/>
    <p:sldId id="264" r:id="rId15"/>
    <p:sldId id="270" r:id="rId16"/>
    <p:sldId id="286" r:id="rId17"/>
    <p:sldId id="288" r:id="rId18"/>
    <p:sldId id="287" r:id="rId19"/>
    <p:sldId id="289" r:id="rId20"/>
    <p:sldId id="290" r:id="rId21"/>
    <p:sldId id="276" r:id="rId22"/>
    <p:sldId id="278" r:id="rId23"/>
    <p:sldId id="266" r:id="rId24"/>
    <p:sldId id="292" r:id="rId25"/>
    <p:sldId id="293" r:id="rId26"/>
    <p:sldId id="279" r:id="rId27"/>
    <p:sldId id="284" r:id="rId2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KUL P" initials="GP" lastIdx="1" clrIdx="0"/>
  <p:cmAuthor id="2" name="vignesh11550@gmail.com" initials="" lastIdx="1" clrIdx="1">
    <p:extLst>
      <p:ext uri="{19B8F6BF-5375-455C-9EA6-DF929625EA0E}">
        <p15:presenceInfo xmlns:p15="http://schemas.microsoft.com/office/powerpoint/2012/main" userId="05dec826c9ea6b1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26" autoAdjust="0"/>
    <p:restoredTop sz="94610"/>
  </p:normalViewPr>
  <p:slideViewPr>
    <p:cSldViewPr snapToGrid="0" snapToObjects="1">
      <p:cViewPr varScale="1">
        <p:scale>
          <a:sx n="69" d="100"/>
          <a:sy n="69" d="100"/>
        </p:scale>
        <p:origin x="826"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commentAuthors" Target="commentAuthor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Slide Image Placeholder 1"/>
          <p:cNvSpPr>
            <a:spLocks noGrp="1" noRot="1" noChangeAspect="1"/>
          </p:cNvSpPr>
          <p:nvPr>
            <p:ph type="sldImg"/>
          </p:nvPr>
        </p:nvSpPr>
        <p:spPr/>
      </p:sp>
      <p:sp>
        <p:nvSpPr>
          <p:cNvPr id="1048607" name="Notes Placeholder 2"/>
          <p:cNvSpPr>
            <a:spLocks noGrp="1"/>
          </p:cNvSpPr>
          <p:nvPr>
            <p:ph type="body" idx="1"/>
          </p:nvPr>
        </p:nvSpPr>
        <p:spPr/>
        <p:txBody>
          <a:bodyPr/>
          <a:lstStyle/>
          <a:p>
            <a:endParaRPr lang="en-US" dirty="0"/>
          </a:p>
        </p:txBody>
      </p:sp>
      <p:sp>
        <p:nvSpPr>
          <p:cNvPr id="1048608"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0" name="Slide Image Placeholder 1"/>
          <p:cNvSpPr>
            <a:spLocks noGrp="1" noRot="1" noChangeAspect="1"/>
          </p:cNvSpPr>
          <p:nvPr>
            <p:ph type="sldImg"/>
          </p:nvPr>
        </p:nvSpPr>
        <p:spPr/>
      </p:sp>
      <p:sp>
        <p:nvSpPr>
          <p:cNvPr id="1048661" name="Notes Placeholder 2"/>
          <p:cNvSpPr>
            <a:spLocks noGrp="1"/>
          </p:cNvSpPr>
          <p:nvPr>
            <p:ph type="body" idx="1"/>
          </p:nvPr>
        </p:nvSpPr>
        <p:spPr/>
        <p:txBody>
          <a:bodyPr/>
          <a:lstStyle/>
          <a:p>
            <a:endParaRPr lang="en-US" dirty="0"/>
          </a:p>
        </p:txBody>
      </p:sp>
      <p:sp>
        <p:nvSpPr>
          <p:cNvPr id="1048662"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customXml" Target="NUL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16.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1.xml" /></Relationships>
</file>

<file path=ppt/slides/_rels/slide17.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1.xml" /></Relationships>
</file>

<file path=ppt/slides/_rels/slide21.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png" /><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1.xml" /></Relationships>
</file>

<file path=ppt/slides/_rels/slide23.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21.png" /><Relationship Id="rId1" Type="http://schemas.openxmlformats.org/officeDocument/2006/relationships/slideLayout" Target="../slideLayouts/slideLayout1.xml" /></Relationships>
</file>

<file path=ppt/slides/_rels/slide24.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png"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25.png" /><Relationship Id="rId1" Type="http://schemas.openxmlformats.org/officeDocument/2006/relationships/slideLayout" Target="../slideLayouts/slideLayout1.xml" /></Relationships>
</file>

<file path=ppt/slides/_rels/slide26.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28.png" /></Relationships>
</file>

<file path=ppt/slides/_rels/slide27.xml.rels><?xml version="1.0" encoding="UTF-8" standalone="yes"?>
<Relationships xmlns="http://schemas.openxmlformats.org/package/2006/relationships"><Relationship Id="rId2" Type="http://schemas.openxmlformats.org/officeDocument/2006/relationships/image" Target="../media/image29.jpeg"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jpeg" /><Relationship Id="rId1" Type="http://schemas.openxmlformats.org/officeDocument/2006/relationships/slideLayout" Target="../slideLayouts/slideLayout1.xml" /><Relationship Id="rId4" Type="http://schemas.openxmlformats.org/officeDocument/2006/relationships/image" Target="../media/image3.png" /></Relationships>
</file>

<file path=ppt/slides/_rels/slide4.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TextBox 2"/>
          <p:cNvSpPr txBox="1"/>
          <p:nvPr/>
        </p:nvSpPr>
        <p:spPr>
          <a:xfrm>
            <a:off x="92645" y="500831"/>
            <a:ext cx="13078153" cy="862287"/>
          </a:xfrm>
          <a:prstGeom prst="rect">
            <a:avLst/>
          </a:prstGeom>
          <a:noFill/>
        </p:spPr>
        <p:txBody>
          <a:bodyPr wrap="square">
            <a:spAutoFit/>
          </a:bodyPr>
          <a:lstStyle/>
          <a:p>
            <a:pPr lvl="1" algn="ctr">
              <a:lnSpc>
                <a:spcPts val="6561"/>
              </a:lnSpc>
            </a:pPr>
            <a:r>
              <a:rPr lang="en-US" sz="4000" b="1" i="1" u="sng" kern="0" spc="-157" dirty="0">
                <a:solidFill>
                  <a:schemeClr val="tx2"/>
                </a:solidFill>
                <a:latin typeface="Times New Roman" panose="02020603050405020304" pitchFamily="18" charset="0"/>
                <a:ea typeface="Inter"/>
                <a:cs typeface="Times New Roman" panose="02020603050405020304" pitchFamily="18" charset="0"/>
              </a:rPr>
              <a:t>PRODUCT</a:t>
            </a:r>
            <a:r>
              <a:rPr lang="en-US" sz="4000" b="1" kern="0" spc="-157" dirty="0">
                <a:solidFill>
                  <a:srgbClr val="000000"/>
                </a:solidFill>
                <a:latin typeface="Times New Roman" panose="02020603050405020304" pitchFamily="18" charset="0"/>
                <a:ea typeface="Inter"/>
                <a:cs typeface="Times New Roman" panose="02020603050405020304" pitchFamily="18" charset="0"/>
              </a:rPr>
              <a:t> </a:t>
            </a:r>
            <a:r>
              <a:rPr lang="en-US" sz="4000" b="1" kern="0" spc="-157" dirty="0">
                <a:solidFill>
                  <a:schemeClr val="tx2"/>
                </a:solidFill>
                <a:latin typeface="Times New Roman" panose="02020603050405020304" pitchFamily="18" charset="0"/>
                <a:ea typeface="Inter"/>
                <a:cs typeface="Times New Roman" panose="02020603050405020304" pitchFamily="18" charset="0"/>
              </a:rPr>
              <a:t>SALES</a:t>
            </a:r>
            <a:r>
              <a:rPr lang="en-US" sz="4000" b="1" kern="0" spc="-157" dirty="0">
                <a:solidFill>
                  <a:srgbClr val="000000"/>
                </a:solidFill>
                <a:latin typeface="Times New Roman" panose="02020603050405020304" pitchFamily="18" charset="0"/>
                <a:ea typeface="Inter"/>
                <a:cs typeface="Times New Roman" panose="02020603050405020304" pitchFamily="18" charset="0"/>
              </a:rPr>
              <a:t> </a:t>
            </a:r>
            <a:r>
              <a:rPr lang="en-US" sz="4000" b="1" kern="0" spc="-157" dirty="0">
                <a:solidFill>
                  <a:schemeClr val="tx2"/>
                </a:solidFill>
                <a:latin typeface="Times New Roman" panose="02020603050405020304" pitchFamily="18" charset="0"/>
                <a:ea typeface="Inter"/>
                <a:cs typeface="Times New Roman" panose="02020603050405020304" pitchFamily="18" charset="0"/>
              </a:rPr>
              <a:t>ANALYSIS</a:t>
            </a:r>
            <a:r>
              <a:rPr lang="en-IN" sz="4000" b="1" kern="0" spc="-157" dirty="0">
                <a:solidFill>
                  <a:srgbClr val="000000"/>
                </a:solidFill>
                <a:latin typeface="Times New Roman" panose="02020603050405020304" pitchFamily="18" charset="0"/>
                <a:ea typeface="Inter"/>
                <a:cs typeface="Times New Roman" panose="02020603050405020304" pitchFamily="18" charset="0"/>
              </a:rPr>
              <a:t> – </a:t>
            </a:r>
            <a:r>
              <a:rPr lang="en-IN" sz="4000" b="1" kern="0" spc="-157" dirty="0">
                <a:solidFill>
                  <a:schemeClr val="accent1"/>
                </a:solidFill>
                <a:latin typeface="Times New Roman" panose="02020603050405020304" pitchFamily="18" charset="0"/>
                <a:ea typeface="Inter"/>
                <a:cs typeface="Times New Roman" panose="02020603050405020304" pitchFamily="18" charset="0"/>
              </a:rPr>
              <a:t>PHASE 5</a:t>
            </a:r>
            <a:endParaRPr lang="en-US" sz="4000" b="1" dirty="0">
              <a:solidFill>
                <a:schemeClr val="accent1"/>
              </a:solidFill>
              <a:latin typeface="Times New Roman" panose="02020603050405020304" pitchFamily="18" charset="0"/>
              <a:ea typeface="Inter"/>
              <a:cs typeface="Times New Roman" panose="02020603050405020304" pitchFamily="18" charset="0"/>
            </a:endParaRPr>
          </a:p>
        </p:txBody>
      </p:sp>
      <p:sp>
        <p:nvSpPr>
          <p:cNvPr id="1048598" name="TextBox 4"/>
          <p:cNvSpPr txBox="1"/>
          <p:nvPr/>
        </p:nvSpPr>
        <p:spPr>
          <a:xfrm>
            <a:off x="1158529" y="1562911"/>
            <a:ext cx="10946384" cy="2241960"/>
          </a:xfrm>
          <a:prstGeom prst="rect">
            <a:avLst/>
          </a:prstGeom>
          <a:noFill/>
        </p:spPr>
        <p:txBody>
          <a:bodyPr wrap="square">
            <a:spAutoFit/>
          </a:bodyPr>
          <a:lstStyle/>
          <a:p>
            <a:pPr lvl="1" algn="just">
              <a:lnSpc>
                <a:spcPct val="150000"/>
              </a:lnSpc>
            </a:pPr>
            <a:r>
              <a:rPr lang="en-I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a:t>
            </a:r>
            <a:r>
              <a:rPr lang="en-US" sz="2400" b="0" i="0" dirty="0">
                <a:effectLst/>
                <a:latin typeface="Times New Roman" panose="02020603050405020304" pitchFamily="18" charset="0"/>
                <a:cs typeface="Times New Roman" panose="02020603050405020304" pitchFamily="18" charset="0"/>
              </a:rPr>
              <a:t>ales evaluation is reviewing your sales records to become aware of tendencies and patterns. income data permit you to make higher selections approximately your product, pricing, promotions, inventory, patron wishes other factors of your business. sales evaluation may be as simple as reviewing your income figures often.</a:t>
            </a:r>
            <a:endParaRPr lang="en-US" sz="2400" b="1" dirty="0">
              <a:latin typeface="Times New Roman" panose="02020603050405020304" pitchFamily="18" charset="0"/>
              <a:ea typeface="Inter"/>
              <a:cs typeface="Times New Roman" panose="02020603050405020304" pitchFamily="18" charset="0"/>
            </a:endParaRPr>
          </a:p>
        </p:txBody>
      </p:sp>
      <p:sp>
        <p:nvSpPr>
          <p:cNvPr id="4" name="Text 3">
            <a:extLst>
              <a:ext uri="{FF2B5EF4-FFF2-40B4-BE49-F238E27FC236}">
                <a16:creationId xmlns:a16="http://schemas.microsoft.com/office/drawing/2014/main" id="{A2A5819B-7B4C-7A27-D448-C7348CC8870C}"/>
              </a:ext>
            </a:extLst>
          </p:cNvPr>
          <p:cNvSpPr/>
          <p:nvPr/>
        </p:nvSpPr>
        <p:spPr>
          <a:xfrm>
            <a:off x="1485099" y="4914362"/>
            <a:ext cx="10619814" cy="2814407"/>
          </a:xfrm>
          <a:prstGeom prst="rect">
            <a:avLst/>
          </a:prstGeom>
          <a:noFill/>
        </p:spPr>
        <p:txBody>
          <a:bodyPr wrap="square" rtlCol="0" anchor="t"/>
          <a:lstStyle/>
          <a:p>
            <a:pPr marL="0" indent="0">
              <a:lnSpc>
                <a:spcPts val="2799"/>
              </a:lnSpc>
              <a:buNone/>
            </a:pPr>
            <a:r>
              <a:rPr lang="en-IN" sz="2400" dirty="0">
                <a:solidFill>
                  <a:schemeClr val="tx1">
                    <a:lumMod val="95000"/>
                    <a:lumOff val="5000"/>
                  </a:schemeClr>
                </a:solidFill>
                <a:latin typeface="Times New Roman" panose="02020603050405020304" pitchFamily="18" charset="0"/>
                <a:cs typeface="Times New Roman" panose="02020603050405020304" pitchFamily="18" charset="0"/>
              </a:rPr>
              <a:t>DATA EXTRACTION</a:t>
            </a:r>
            <a:r>
              <a:rPr lang="en-IN" sz="2400">
                <a:solidFill>
                  <a:schemeClr val="tx1">
                    <a:lumMod val="95000"/>
                    <a:lumOff val="5000"/>
                  </a:schemeClr>
                </a:solidFill>
                <a:latin typeface="Times New Roman" panose="02020603050405020304" pitchFamily="18" charset="0"/>
                <a:cs typeface="Times New Roman" panose="02020603050405020304" pitchFamily="18" charset="0"/>
              </a:rPr>
              <a:t>:                                                                                                   </a:t>
            </a:r>
          </a:p>
          <a:p>
            <a:pPr marL="0" indent="0">
              <a:lnSpc>
                <a:spcPts val="2799"/>
              </a:lnSpc>
              <a:buNone/>
            </a:pPr>
            <a:r>
              <a:rPr lang="en-IN" sz="240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Information Extract is the exercise of choosing data from one or more resources for the purpose of storing it, transforming it, integrating it and analyzing it for business intelligence or  superior analytics. facts extracts take all or a part of records from a supply, and is the first step inside the procedure referred to as ETL: Extract, rework and cargo for turning supply records into relevant, correct evaluation-prepared statistics merchandise that may be used to create actionable insights and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5" name="Picture 2097154"/>
          <p:cNvPicPr>
            <a:picLocks/>
          </p:cNvPicPr>
          <p:nvPr/>
        </p:nvPicPr>
        <p:blipFill rotWithShape="1">
          <a:blip r:embed="rId2"/>
          <a:srcRect r="17453" b="4629"/>
          <a:stretch/>
        </p:blipFill>
        <p:spPr>
          <a:xfrm>
            <a:off x="6553201" y="0"/>
            <a:ext cx="8077199" cy="8229600"/>
          </a:xfrm>
          <a:prstGeom prst="rect">
            <a:avLst/>
          </a:prstGeom>
        </p:spPr>
      </p:pic>
      <p:sp>
        <p:nvSpPr>
          <p:cNvPr id="1048581" name="TextBox 1048580"/>
          <p:cNvSpPr txBox="1"/>
          <p:nvPr/>
        </p:nvSpPr>
        <p:spPr>
          <a:xfrm>
            <a:off x="301793" y="1296316"/>
            <a:ext cx="6251408" cy="1015663"/>
          </a:xfrm>
          <a:prstGeom prst="rect">
            <a:avLst/>
          </a:prstGeom>
        </p:spPr>
        <p:txBody>
          <a:bodyPr wrap="square" rtlCol="0">
            <a:spAutoFit/>
          </a:bodyPr>
          <a:lstStyle/>
          <a:p>
            <a:r>
              <a:rPr lang="en-US" sz="3000" b="1" dirty="0">
                <a:solidFill>
                  <a:srgbClr val="000000"/>
                </a:solidFill>
                <a:latin typeface="Times New Roman" panose="02020603050405020304" pitchFamily="18" charset="0"/>
                <a:cs typeface="Times New Roman" panose="02020603050405020304" pitchFamily="18" charset="0"/>
              </a:rPr>
              <a:t>Convolutional Neural Network (CNN) </a:t>
            </a:r>
            <a:endParaRPr lang="en-IN" sz="3000" b="1" dirty="0">
              <a:solidFill>
                <a:srgbClr val="00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A51D73B-341F-5BB3-A6F1-D310E7A1041A}"/>
              </a:ext>
            </a:extLst>
          </p:cNvPr>
          <p:cNvSpPr txBox="1"/>
          <p:nvPr/>
        </p:nvSpPr>
        <p:spPr>
          <a:xfrm>
            <a:off x="301793" y="2636873"/>
            <a:ext cx="4911496" cy="3268652"/>
          </a:xfrm>
          <a:prstGeom prst="rect">
            <a:avLst/>
          </a:prstGeom>
          <a:noFill/>
        </p:spPr>
        <p:txBody>
          <a:bodyPr wrap="square" rtlCol="0">
            <a:spAutoFit/>
          </a:bodyPr>
          <a:lstStyle/>
          <a:p>
            <a:pPr>
              <a:lnSpc>
                <a:spcPct val="150000"/>
              </a:lnSpc>
            </a:pPr>
            <a:r>
              <a:rPr lang="en-US" sz="2000" dirty="0">
                <a:latin typeface="Times New Roman" panose="02020603050405020304" pitchFamily="18" charset="0"/>
                <a:cs typeface="Times New Roman" panose="02020603050405020304" pitchFamily="18" charset="0"/>
              </a:rPr>
              <a:t>A Convolutional Neural Network (CNN) is a type of deep education treasure that is specifically suitable for image acknowledgment and dispose of tasks. It is made up of diversified coatings, including convolutional tiers, combining layers, and adequately affiliated tiers.</a:t>
            </a:r>
            <a:endParaRPr lang="en-IN"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0BD2806-BE88-BACC-D891-319765F3F069}"/>
              </a:ext>
            </a:extLst>
          </p:cNvPr>
          <p:cNvSpPr txBox="1"/>
          <p:nvPr/>
        </p:nvSpPr>
        <p:spPr>
          <a:xfrm>
            <a:off x="301793" y="263536"/>
            <a:ext cx="4000000" cy="707886"/>
          </a:xfrm>
          <a:prstGeom prst="rect">
            <a:avLst/>
          </a:prstGeom>
        </p:spPr>
        <p:txBody>
          <a:bodyPr wrap="square" rtlCol="0">
            <a:spAutoFit/>
          </a:bodyPr>
          <a:lstStyle/>
          <a:p>
            <a:r>
              <a:rPr lang="en-US" sz="4000" b="1" dirty="0">
                <a:solidFill>
                  <a:srgbClr val="000000"/>
                </a:solidFill>
                <a:latin typeface="Times New Roman" panose="02020603050405020304" pitchFamily="18" charset="0"/>
                <a:cs typeface="Times New Roman" panose="02020603050405020304" pitchFamily="18" charset="0"/>
              </a:rPr>
              <a:t>Algorithms</a:t>
            </a:r>
            <a:endParaRPr lang="en-IN" sz="2800" b="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TextBox 1048585"/>
          <p:cNvSpPr txBox="1"/>
          <p:nvPr/>
        </p:nvSpPr>
        <p:spPr>
          <a:xfrm>
            <a:off x="2765770" y="15997453"/>
            <a:ext cx="6775064" cy="510540"/>
          </a:xfrm>
          <a:prstGeom prst="rect">
            <a:avLst/>
          </a:prstGeom>
        </p:spPr>
        <p:txBody>
          <a:bodyPr wrap="square" rtlCol="0">
            <a:spAutoFit/>
          </a:bodyPr>
          <a:lstStyle/>
          <a:p>
            <a:endParaRPr lang="en-IN" sz="2800">
              <a:solidFill>
                <a:srgbClr val="000000"/>
              </a:solidFill>
            </a:endParaRPr>
          </a:p>
        </p:txBody>
      </p:sp>
      <p:pic>
        <p:nvPicPr>
          <p:cNvPr id="2097156" name="Picture 2097155"/>
          <p:cNvPicPr>
            <a:picLocks/>
          </p:cNvPicPr>
          <p:nvPr/>
        </p:nvPicPr>
        <p:blipFill rotWithShape="1">
          <a:blip r:embed="rId2"/>
          <a:srcRect l="6431" r="32227" b="5324"/>
          <a:stretch/>
        </p:blipFill>
        <p:spPr>
          <a:xfrm>
            <a:off x="7612332" y="0"/>
            <a:ext cx="7018068" cy="8229600"/>
          </a:xfrm>
          <a:prstGeom prst="rect">
            <a:avLst/>
          </a:prstGeom>
        </p:spPr>
      </p:pic>
      <p:sp>
        <p:nvSpPr>
          <p:cNvPr id="1048587" name="TextBox 1048586"/>
          <p:cNvSpPr txBox="1"/>
          <p:nvPr/>
        </p:nvSpPr>
        <p:spPr>
          <a:xfrm>
            <a:off x="269962" y="1379261"/>
            <a:ext cx="7045238" cy="584775"/>
          </a:xfrm>
          <a:prstGeom prst="rect">
            <a:avLst/>
          </a:prstGeom>
        </p:spPr>
        <p:txBody>
          <a:bodyPr wrap="square" rtlCol="0">
            <a:spAutoFit/>
          </a:bodyPr>
          <a:lstStyle/>
          <a:p>
            <a:r>
              <a:rPr lang="en-US" sz="3200" b="1" dirty="0">
                <a:solidFill>
                  <a:srgbClr val="000000"/>
                </a:solidFill>
                <a:latin typeface="Times New Roman" panose="02020603050405020304" pitchFamily="18" charset="0"/>
                <a:cs typeface="Times New Roman" panose="02020603050405020304" pitchFamily="18" charset="0"/>
              </a:rPr>
              <a:t>K-Nearest Neighbors (</a:t>
            </a:r>
            <a:r>
              <a:rPr lang="en-IN" sz="3200" b="1" dirty="0">
                <a:solidFill>
                  <a:srgbClr val="000000"/>
                </a:solidFill>
                <a:latin typeface="Times New Roman" panose="02020603050405020304" pitchFamily="18" charset="0"/>
                <a:cs typeface="Times New Roman" panose="02020603050405020304" pitchFamily="18" charset="0"/>
              </a:rPr>
              <a:t>KNN</a:t>
            </a:r>
            <a:r>
              <a:rPr lang="en-US" sz="3200" b="1" dirty="0">
                <a:solidFill>
                  <a:srgbClr val="000000"/>
                </a:solidFill>
                <a:latin typeface="Times New Roman" panose="02020603050405020304" pitchFamily="18" charset="0"/>
                <a:cs typeface="Times New Roman" panose="02020603050405020304" pitchFamily="18" charset="0"/>
              </a:rPr>
              <a:t>) Algorithm</a:t>
            </a:r>
            <a:endParaRPr lang="en-IN" sz="3200" b="1" dirty="0">
              <a:solidFill>
                <a:srgbClr val="000000"/>
              </a:solidFill>
              <a:latin typeface="Times New Roman" panose="02020603050405020304" pitchFamily="18" charset="0"/>
              <a:cs typeface="Times New Roman" panose="02020603050405020304" pitchFamily="18" charset="0"/>
            </a:endParaRPr>
          </a:p>
        </p:txBody>
      </p:sp>
      <p:sp>
        <p:nvSpPr>
          <p:cNvPr id="1048588" name="TextBox 1048587"/>
          <p:cNvSpPr txBox="1"/>
          <p:nvPr/>
        </p:nvSpPr>
        <p:spPr>
          <a:xfrm rot="15593">
            <a:off x="280059" y="2614040"/>
            <a:ext cx="6738540" cy="3730317"/>
          </a:xfrm>
          <a:prstGeom prst="rect">
            <a:avLst/>
          </a:prstGeom>
        </p:spPr>
        <p:txBody>
          <a:bodyPr wrap="square" rtlCol="0">
            <a:spAutoFit/>
          </a:bodyPr>
          <a:lstStyle/>
          <a:p>
            <a:pPr algn="just">
              <a:lnSpc>
                <a:spcPct val="150000"/>
              </a:lnSpc>
            </a:pPr>
            <a:r>
              <a:rPr lang="en-US" sz="2000" dirty="0">
                <a:solidFill>
                  <a:srgbClr val="000000"/>
                </a:solidFill>
                <a:latin typeface="Times New Roman" panose="02020603050405020304" pitchFamily="18" charset="0"/>
                <a:cs typeface="Times New Roman" panose="02020603050405020304" pitchFamily="18" charset="0"/>
              </a:rPr>
              <a:t>The k-most forthcoming neighbors invention, also known as KNN or k-NN, is a non-parametric, directed education classifier, that uses closeness to make classifications or forecasts about the arrangement of an individual dossier point. While it maybe used for either reversion or categorization questions, it is typically secondhand as a categorization treasure, occupied off the assumption that identical points maybe raise familiar one another.</a:t>
            </a:r>
            <a:endParaRPr lang="en-IN" sz="20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extBox 1048590"/>
          <p:cNvSpPr txBox="1"/>
          <p:nvPr/>
        </p:nvSpPr>
        <p:spPr>
          <a:xfrm>
            <a:off x="323851" y="1950197"/>
            <a:ext cx="5323564" cy="584775"/>
          </a:xfrm>
          <a:prstGeom prst="rect">
            <a:avLst/>
          </a:prstGeom>
        </p:spPr>
        <p:txBody>
          <a:bodyPr wrap="square" rtlCol="0">
            <a:spAutoFit/>
          </a:bodyPr>
          <a:lstStyle/>
          <a:p>
            <a:r>
              <a:rPr lang="en-US" sz="3200" b="1" dirty="0">
                <a:solidFill>
                  <a:srgbClr val="000000"/>
                </a:solidFill>
                <a:latin typeface="Times New Roman" panose="02020603050405020304" pitchFamily="18" charset="0"/>
                <a:cs typeface="Times New Roman" panose="02020603050405020304" pitchFamily="18" charset="0"/>
              </a:rPr>
              <a:t>Gradient Descent Algorithm</a:t>
            </a:r>
            <a:endParaRPr lang="en-IN" sz="3200" b="1" dirty="0">
              <a:solidFill>
                <a:srgbClr val="000000"/>
              </a:solidFill>
              <a:latin typeface="Times New Roman" panose="02020603050405020304" pitchFamily="18" charset="0"/>
              <a:cs typeface="Times New Roman" panose="02020603050405020304" pitchFamily="18" charset="0"/>
            </a:endParaRPr>
          </a:p>
        </p:txBody>
      </p:sp>
      <p:pic>
        <p:nvPicPr>
          <p:cNvPr id="2097158" name="Picture 2097157"/>
          <p:cNvPicPr>
            <a:picLocks/>
          </p:cNvPicPr>
          <p:nvPr/>
        </p:nvPicPr>
        <p:blipFill rotWithShape="1">
          <a:blip r:embed="rId2"/>
          <a:srcRect l="4797" r="40784" b="5735"/>
          <a:stretch/>
        </p:blipFill>
        <p:spPr>
          <a:xfrm>
            <a:off x="7315201" y="0"/>
            <a:ext cx="7315200" cy="8229600"/>
          </a:xfrm>
          <a:prstGeom prst="rect">
            <a:avLst/>
          </a:prstGeom>
        </p:spPr>
      </p:pic>
      <p:sp>
        <p:nvSpPr>
          <p:cNvPr id="1048592" name="TextBox 1048591"/>
          <p:cNvSpPr txBox="1"/>
          <p:nvPr/>
        </p:nvSpPr>
        <p:spPr>
          <a:xfrm>
            <a:off x="968838" y="14914956"/>
            <a:ext cx="4000000" cy="510540"/>
          </a:xfrm>
          <a:prstGeom prst="rect">
            <a:avLst/>
          </a:prstGeom>
        </p:spPr>
        <p:txBody>
          <a:bodyPr wrap="square" rtlCol="0">
            <a:spAutoFit/>
          </a:bodyPr>
          <a:lstStyle/>
          <a:p>
            <a:endParaRPr lang="en-IN" sz="2800">
              <a:solidFill>
                <a:srgbClr val="000000"/>
              </a:solidFill>
            </a:endParaRPr>
          </a:p>
        </p:txBody>
      </p:sp>
      <p:sp>
        <p:nvSpPr>
          <p:cNvPr id="1048593" name="TextBox 1048592"/>
          <p:cNvSpPr txBox="1"/>
          <p:nvPr/>
        </p:nvSpPr>
        <p:spPr>
          <a:xfrm>
            <a:off x="323851" y="2802928"/>
            <a:ext cx="6572250" cy="4457952"/>
          </a:xfrm>
          <a:prstGeom prst="rect">
            <a:avLst/>
          </a:prstGeom>
        </p:spPr>
        <p:txBody>
          <a:bodyPr wrap="square" rtlCol="0">
            <a:spAutoFit/>
          </a:bodyPr>
          <a:lstStyle/>
          <a:p>
            <a:pPr algn="just">
              <a:lnSpc>
                <a:spcPct val="150000"/>
              </a:lnSpc>
            </a:pPr>
            <a:r>
              <a:rPr lang="en-US" sz="2400" dirty="0">
                <a:solidFill>
                  <a:srgbClr val="000000"/>
                </a:solidFill>
                <a:latin typeface="Times New Roman" panose="02020603050405020304" pitchFamily="18" charset="0"/>
                <a:cs typeface="Times New Roman" panose="02020603050405020304" pitchFamily="18" charset="0"/>
              </a:rPr>
              <a:t>Gradient deterioration is an growth algorithm that is usually-used to train machine intelligence models and affecting animate nerve organs networks. Training data helps these models discover over occasion, and the cost function inside slope descent particularly acts as a instrument that measures atmospheric pressure, measure allure accuracy accompanying each redundancy of limit revises.</a:t>
            </a:r>
            <a:endParaRPr lang="en-IN" sz="24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1" y="0"/>
            <a:ext cx="14883712" cy="8229600"/>
          </a:xfrm>
          <a:prstGeom prst="rect">
            <a:avLst/>
          </a:prstGeom>
          <a:solidFill>
            <a:srgbClr val="FFFFFF"/>
          </a:solidFill>
          <a:ln w="13811">
            <a:solidFill>
              <a:srgbClr val="E5E0DF"/>
            </a:solidFill>
            <a:prstDash val="solid"/>
          </a:ln>
        </p:spPr>
        <p:txBody>
          <a:bodyPr/>
          <a:lstStyle/>
          <a:p>
            <a:endParaRPr lang="en-US"/>
          </a:p>
        </p:txBody>
      </p:sp>
      <p:sp>
        <p:nvSpPr>
          <p:cNvPr id="4" name="Text 2"/>
          <p:cNvSpPr/>
          <p:nvPr/>
        </p:nvSpPr>
        <p:spPr>
          <a:xfrm>
            <a:off x="1812913" y="738121"/>
            <a:ext cx="10313773" cy="1634965"/>
          </a:xfrm>
          <a:prstGeom prst="rect">
            <a:avLst/>
          </a:prstGeom>
          <a:noFill/>
          <a:ln/>
        </p:spPr>
        <p:txBody>
          <a:bodyPr wrap="square" rtlCol="0" anchor="t"/>
          <a:lstStyle/>
          <a:p>
            <a:pPr marL="0" indent="0">
              <a:lnSpc>
                <a:spcPts val="6561"/>
              </a:lnSpc>
              <a:buNone/>
            </a:pPr>
            <a:r>
              <a:rPr lang="en-US" sz="5249" b="1" kern="0" spc="-157" dirty="0">
                <a:solidFill>
                  <a:srgbClr val="000000"/>
                </a:solidFill>
                <a:latin typeface="Inter" pitchFamily="34" charset="0"/>
                <a:ea typeface="Inter" pitchFamily="34" charset="-122"/>
                <a:cs typeface="Inter" pitchFamily="34" charset="-120"/>
              </a:rPr>
              <a:t>Data Visualization with IBM Cognos</a:t>
            </a:r>
            <a:endParaRPr lang="en-US" sz="5249" dirty="0"/>
          </a:p>
        </p:txBody>
      </p:sp>
      <p:sp>
        <p:nvSpPr>
          <p:cNvPr id="5" name="Text 3"/>
          <p:cNvSpPr/>
          <p:nvPr/>
        </p:nvSpPr>
        <p:spPr>
          <a:xfrm>
            <a:off x="1812913" y="1555603"/>
            <a:ext cx="11511201" cy="3470434"/>
          </a:xfrm>
          <a:prstGeom prst="rect">
            <a:avLst/>
          </a:prstGeom>
          <a:noFill/>
          <a:ln/>
        </p:spPr>
        <p:txBody>
          <a:bodyPr wrap="square" rtlCol="0" anchor="t"/>
          <a:lstStyle/>
          <a:p>
            <a:pPr marL="285750" indent="-285750">
              <a:lnSpc>
                <a:spcPct val="200000"/>
              </a:lnSpc>
              <a:buFont typeface="Arial" panose="020B0604020202020204" pitchFamily="34" charset="0"/>
              <a:buChar char="•"/>
            </a:pPr>
            <a:r>
              <a:rPr lang="en-US" sz="1750" kern="0" spc="-35" dirty="0">
                <a:solidFill>
                  <a:srgbClr val="272525"/>
                </a:solidFill>
                <a:latin typeface="Inter" pitchFamily="34" charset="0"/>
                <a:ea typeface="Inter" pitchFamily="34" charset="-122"/>
                <a:cs typeface="Inter" pitchFamily="34" charset="-120"/>
              </a:rPr>
              <a:t>Unlock the power of your data with IBM Cognos. Discover how data visualization can drive insights and enhance decision-making.</a:t>
            </a:r>
          </a:p>
          <a:p>
            <a:pPr marL="285750" indent="-285750">
              <a:lnSpc>
                <a:spcPct val="200000"/>
              </a:lnSpc>
              <a:buFont typeface="Arial" panose="020B0604020202020204" pitchFamily="34" charset="0"/>
              <a:buChar char="•"/>
            </a:pPr>
            <a:r>
              <a:rPr lang="en-US" sz="1600" b="0" i="0" dirty="0">
                <a:solidFill>
                  <a:srgbClr val="4D5156"/>
                </a:solidFill>
                <a:effectLst/>
                <a:latin typeface="Google Sans"/>
              </a:rPr>
              <a:t>Data visualization is the representation of data through use of common graphics, such as </a:t>
            </a:r>
            <a:r>
              <a:rPr lang="en-US" sz="1600" b="0" i="0" dirty="0">
                <a:solidFill>
                  <a:srgbClr val="040C28"/>
                </a:solidFill>
                <a:effectLst/>
                <a:latin typeface="Google Sans"/>
              </a:rPr>
              <a:t>charts, plots, infographics, and even animations</a:t>
            </a:r>
            <a:r>
              <a:rPr lang="en-US" sz="1600" b="0" i="0" dirty="0">
                <a:solidFill>
                  <a:srgbClr val="4D5156"/>
                </a:solidFill>
                <a:effectLst/>
                <a:latin typeface="Google Sans"/>
              </a:rPr>
              <a:t>. </a:t>
            </a:r>
          </a:p>
          <a:p>
            <a:pPr marL="285750" indent="-285750">
              <a:lnSpc>
                <a:spcPct val="200000"/>
              </a:lnSpc>
              <a:buFont typeface="Arial" panose="020B0604020202020204" pitchFamily="34" charset="0"/>
              <a:buChar char="•"/>
            </a:pPr>
            <a:r>
              <a:rPr lang="en-US" sz="1600" b="0" i="0" dirty="0">
                <a:solidFill>
                  <a:srgbClr val="4D5156"/>
                </a:solidFill>
                <a:effectLst/>
                <a:latin typeface="Google Sans"/>
              </a:rPr>
              <a:t>These visual displays of information communicate complex data relationships and data-driven insights in a way that is easy to understand.</a:t>
            </a:r>
            <a:endParaRPr lang="en-US" sz="1750" dirty="0"/>
          </a:p>
        </p:txBody>
      </p:sp>
      <p:sp>
        <p:nvSpPr>
          <p:cNvPr id="7" name="Text 3">
            <a:extLst>
              <a:ext uri="{FF2B5EF4-FFF2-40B4-BE49-F238E27FC236}">
                <a16:creationId xmlns:a16="http://schemas.microsoft.com/office/drawing/2014/main" id="{57CF52BA-3801-5B83-7358-BBB8410531C2}"/>
              </a:ext>
            </a:extLst>
          </p:cNvPr>
          <p:cNvSpPr/>
          <p:nvPr/>
        </p:nvSpPr>
        <p:spPr>
          <a:xfrm>
            <a:off x="1812913" y="5026037"/>
            <a:ext cx="7026712" cy="1528366"/>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Introduction to IBM Cognos</a:t>
            </a:r>
            <a:endParaRPr lang="en-US" sz="4374" dirty="0"/>
          </a:p>
        </p:txBody>
      </p:sp>
      <p:sp>
        <p:nvSpPr>
          <p:cNvPr id="10" name="TextBox 9">
            <a:extLst>
              <a:ext uri="{FF2B5EF4-FFF2-40B4-BE49-F238E27FC236}">
                <a16:creationId xmlns:a16="http://schemas.microsoft.com/office/drawing/2014/main" id="{84B80987-ED85-7863-FC7E-867E514E7A64}"/>
              </a:ext>
            </a:extLst>
          </p:cNvPr>
          <p:cNvSpPr txBox="1"/>
          <p:nvPr/>
        </p:nvSpPr>
        <p:spPr>
          <a:xfrm>
            <a:off x="1812913" y="5717956"/>
            <a:ext cx="11139315" cy="1672894"/>
          </a:xfrm>
          <a:prstGeom prst="rect">
            <a:avLst/>
          </a:prstGeom>
          <a:noFill/>
        </p:spPr>
        <p:txBody>
          <a:bodyPr wrap="square" rtlCol="0">
            <a:spAutoFit/>
          </a:bodyPr>
          <a:lstStyle/>
          <a:p>
            <a:pPr marL="400050" indent="-400050">
              <a:lnSpc>
                <a:spcPct val="200000"/>
              </a:lnSpc>
              <a:buFont typeface="Arial" panose="020B0604020202020204" pitchFamily="34" charset="0"/>
              <a:buChar char="•"/>
            </a:pPr>
            <a:r>
              <a:rPr lang="en-US" dirty="0">
                <a:latin typeface="Bahnschrift Light" panose="020B0502040204020203" pitchFamily="34" charset="0"/>
              </a:rPr>
              <a:t>IBM Cognos Analytics with Watson (aka Cognos Analytics, and formerly known as IBM Cognos</a:t>
            </a:r>
          </a:p>
          <a:p>
            <a:pPr marL="400050" indent="-400050">
              <a:lnSpc>
                <a:spcPct val="200000"/>
              </a:lnSpc>
              <a:buFont typeface="Arial" panose="020B0604020202020204" pitchFamily="34" charset="0"/>
              <a:buChar char="•"/>
            </a:pPr>
            <a:r>
              <a:rPr lang="en-US" dirty="0">
                <a:latin typeface="Bahnschrift Light" panose="020B0502040204020203" pitchFamily="34" charset="0"/>
              </a:rPr>
              <a:t> Business Intelligence) is a web-based integrated business intelligence suite by IBM. </a:t>
            </a:r>
          </a:p>
          <a:p>
            <a:pPr marL="400050" indent="-400050">
              <a:lnSpc>
                <a:spcPct val="200000"/>
              </a:lnSpc>
              <a:buFont typeface="Arial" panose="020B0604020202020204" pitchFamily="34" charset="0"/>
              <a:buChar char="•"/>
            </a:pPr>
            <a:r>
              <a:rPr lang="en-US" dirty="0">
                <a:latin typeface="Bahnschrift Light" panose="020B0502040204020203" pitchFamily="34" charset="0"/>
              </a:rPr>
              <a:t>It provides a toolset for reporting, analytics, scorecarding, and monitoring </a:t>
            </a:r>
            <a:endParaRPr lang="en-IN" dirty="0">
              <a:latin typeface="Bahnschrift Light" panose="020B0502040204020203"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178912-2C56-5B4B-48BE-EB8F5A284B49}"/>
              </a:ext>
            </a:extLst>
          </p:cNvPr>
          <p:cNvPicPr>
            <a:picLocks noChangeAspect="1"/>
          </p:cNvPicPr>
          <p:nvPr/>
        </p:nvPicPr>
        <p:blipFill>
          <a:blip r:embed="rId2"/>
          <a:stretch>
            <a:fillRect/>
          </a:stretch>
        </p:blipFill>
        <p:spPr>
          <a:xfrm>
            <a:off x="990600" y="3234264"/>
            <a:ext cx="11220450" cy="4995336"/>
          </a:xfrm>
          <a:prstGeom prst="rect">
            <a:avLst/>
          </a:prstGeom>
        </p:spPr>
      </p:pic>
      <p:sp>
        <p:nvSpPr>
          <p:cNvPr id="4" name="TextBox 3">
            <a:extLst>
              <a:ext uri="{FF2B5EF4-FFF2-40B4-BE49-F238E27FC236}">
                <a16:creationId xmlns:a16="http://schemas.microsoft.com/office/drawing/2014/main" id="{502E19EA-4302-74D7-3FCF-0FAF3B292897}"/>
              </a:ext>
            </a:extLst>
          </p:cNvPr>
          <p:cNvSpPr txBox="1"/>
          <p:nvPr/>
        </p:nvSpPr>
        <p:spPr>
          <a:xfrm flipH="1">
            <a:off x="857250" y="1066800"/>
            <a:ext cx="10972800" cy="461665"/>
          </a:xfrm>
          <a:prstGeom prst="rect">
            <a:avLst/>
          </a:prstGeom>
          <a:noFill/>
        </p:spPr>
        <p:txBody>
          <a:bodyPr wrap="square" rtlCol="0">
            <a:spAutoFit/>
          </a:bodyPr>
          <a:lstStyle/>
          <a:p>
            <a:r>
              <a:rPr lang="en-IN" sz="2400" dirty="0"/>
              <a:t>Dashboard(</a:t>
            </a:r>
            <a:r>
              <a:rPr lang="en-IN" sz="2400" dirty="0" err="1"/>
              <a:t>cognos</a:t>
            </a:r>
            <a:r>
              <a:rPr lang="en-IN" sz="2400" dirty="0"/>
              <a:t>)</a:t>
            </a:r>
          </a:p>
        </p:txBody>
      </p:sp>
      <p:sp>
        <p:nvSpPr>
          <p:cNvPr id="5" name="TextBox 4">
            <a:extLst>
              <a:ext uri="{FF2B5EF4-FFF2-40B4-BE49-F238E27FC236}">
                <a16:creationId xmlns:a16="http://schemas.microsoft.com/office/drawing/2014/main" id="{20524027-B949-8656-47B7-50DAFA200196}"/>
              </a:ext>
            </a:extLst>
          </p:cNvPr>
          <p:cNvSpPr txBox="1"/>
          <p:nvPr/>
        </p:nvSpPr>
        <p:spPr>
          <a:xfrm>
            <a:off x="990600" y="1847850"/>
            <a:ext cx="11353800" cy="1200329"/>
          </a:xfrm>
          <a:prstGeom prst="rect">
            <a:avLst/>
          </a:prstGeom>
          <a:noFill/>
        </p:spPr>
        <p:txBody>
          <a:bodyPr wrap="square" rtlCol="0">
            <a:spAutoFit/>
          </a:bodyPr>
          <a:lstStyle/>
          <a:p>
            <a:pPr algn="l" fontAlgn="base"/>
            <a:r>
              <a:rPr lang="en-US" b="0" i="0" dirty="0">
                <a:solidFill>
                  <a:srgbClr val="161616"/>
                </a:solidFill>
                <a:effectLst/>
                <a:latin typeface="Calibri   "/>
              </a:rPr>
              <a:t>IBM® Cognos Analytics integrates reporting, modeling, analysis, exploration, dashboards, stories, and event management so you can understand your organization's data, and make effective business decisions.</a:t>
            </a:r>
          </a:p>
          <a:p>
            <a:pPr algn="l" fontAlgn="base"/>
            <a:r>
              <a:rPr lang="en-US" b="0" i="0" dirty="0">
                <a:solidFill>
                  <a:srgbClr val="161616"/>
                </a:solidFill>
                <a:effectLst/>
                <a:latin typeface="Calibri   "/>
              </a:rPr>
              <a:t>This tutorial shows you the basics of creating a dashboard.</a:t>
            </a:r>
            <a:r>
              <a:rPr lang="en-US" sz="1800" dirty="0">
                <a:solidFill>
                  <a:srgbClr val="272525"/>
                </a:solidFill>
                <a:latin typeface="Calibri   "/>
                <a:ea typeface="Lato" pitchFamily="34" charset="-122"/>
                <a:cs typeface="Lato" pitchFamily="34" charset="-120"/>
              </a:rPr>
              <a:t> The dashboard of the given data source file has been visualized using the tool IBM COGNOS for analysis </a:t>
            </a:r>
            <a:r>
              <a:rPr lang="en-US" dirty="0">
                <a:solidFill>
                  <a:srgbClr val="272525"/>
                </a:solidFill>
                <a:latin typeface="Calibri   "/>
                <a:ea typeface="Lato" pitchFamily="34" charset="-122"/>
                <a:cs typeface="Lato" pitchFamily="34" charset="-120"/>
              </a:rPr>
              <a:t>P</a:t>
            </a:r>
            <a:r>
              <a:rPr lang="en-US" sz="1800" dirty="0">
                <a:solidFill>
                  <a:srgbClr val="272525"/>
                </a:solidFill>
                <a:latin typeface="Calibri   "/>
                <a:ea typeface="Lato" pitchFamily="34" charset="-122"/>
                <a:cs typeface="Lato" pitchFamily="34" charset="-120"/>
              </a:rPr>
              <a:t>roduct Sales</a:t>
            </a:r>
            <a:endParaRPr lang="en-US" b="0" i="0" dirty="0">
              <a:solidFill>
                <a:srgbClr val="161616"/>
              </a:solidFill>
              <a:effectLst/>
              <a:latin typeface="Calibri   "/>
            </a:endParaRPr>
          </a:p>
        </p:txBody>
      </p:sp>
    </p:spTree>
    <p:extLst>
      <p:ext uri="{BB962C8B-B14F-4D97-AF65-F5344CB8AC3E}">
        <p14:creationId xmlns:p14="http://schemas.microsoft.com/office/powerpoint/2010/main" val="212874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ink="http://schemas.microsoft.com/office/drawing/2016/ink" xmlns:p14="http://schemas.microsoft.com/office/powerpoint/2010/main" Requires="p14 aink">
          <p:contentPart p14:bwMode="auto" r:id="rId2">
            <p14:nvContentPartPr>
              <p14:cNvPr id="20" name="Ink 19">
                <a:extLst>
                  <a:ext uri="{FF2B5EF4-FFF2-40B4-BE49-F238E27FC236}">
                    <a16:creationId xmlns:a16="http://schemas.microsoft.com/office/drawing/2014/main" id="{5D3DAA13-4D3B-DD96-A68A-783BFDE1D675}"/>
                  </a:ext>
                </a:extLst>
              </p14:cNvPr>
              <p14:cNvContentPartPr/>
              <p14:nvPr/>
            </p14:nvContentPartPr>
            <p14:xfrm>
              <a:off x="6723106" y="3012311"/>
              <a:ext cx="360" cy="360"/>
            </p14:xfrm>
          </p:contentPart>
        </mc:Choice>
        <mc:Fallback>
          <p:pic>
            <p:nvPicPr>
              <p:cNvPr id="20" name="Ink 19">
                <a:extLst>
                  <a:ext uri="{FF2B5EF4-FFF2-40B4-BE49-F238E27FC236}">
                    <a16:creationId xmlns:a16="http://schemas.microsoft.com/office/drawing/2014/main" id="{5D3DAA13-4D3B-DD96-A68A-783BFDE1D675}"/>
                  </a:ext>
                </a:extLst>
              </p:cNvPr>
              <p:cNvPicPr/>
              <p:nvPr/>
            </p:nvPicPr>
            <p:blipFill>
              <a:blip r:embed="rId3"/>
              <a:stretch>
                <a:fillRect/>
              </a:stretch>
            </p:blipFill>
            <p:spPr>
              <a:xfrm>
                <a:off x="6660466" y="2634311"/>
                <a:ext cx="126000" cy="756000"/>
              </a:xfrm>
              <a:prstGeom prst="rect">
                <a:avLst/>
              </a:prstGeom>
            </p:spPr>
          </p:pic>
        </mc:Fallback>
      </mc:AlternateContent>
      <p:sp>
        <p:nvSpPr>
          <p:cNvPr id="2" name="TextBox 1">
            <a:extLst>
              <a:ext uri="{FF2B5EF4-FFF2-40B4-BE49-F238E27FC236}">
                <a16:creationId xmlns:a16="http://schemas.microsoft.com/office/drawing/2014/main" id="{843218EB-E2C5-9A83-C9DA-507F82C2796C}"/>
              </a:ext>
            </a:extLst>
          </p:cNvPr>
          <p:cNvSpPr txBox="1"/>
          <p:nvPr/>
        </p:nvSpPr>
        <p:spPr>
          <a:xfrm>
            <a:off x="552450" y="1409700"/>
            <a:ext cx="6167416" cy="4708981"/>
          </a:xfrm>
          <a:prstGeom prst="rect">
            <a:avLst/>
          </a:prstGeom>
          <a:noFill/>
        </p:spPr>
        <p:txBody>
          <a:bodyPr wrap="square" rtlCol="0">
            <a:spAutoFit/>
          </a:bodyPr>
          <a:lstStyle/>
          <a:p>
            <a:pPr algn="l" fontAlgn="base"/>
            <a:r>
              <a:rPr lang="en-US" sz="2400" b="1" i="0" dirty="0">
                <a:solidFill>
                  <a:srgbClr val="161616"/>
                </a:solidFill>
                <a:effectLst/>
                <a:latin typeface="Calibri    "/>
              </a:rPr>
              <a:t>IBM COGNOS ANALYTICS</a:t>
            </a:r>
          </a:p>
          <a:p>
            <a:pPr algn="l" fontAlgn="base"/>
            <a:endParaRPr lang="en-US" sz="2400" b="1" dirty="0">
              <a:solidFill>
                <a:srgbClr val="161616"/>
              </a:solidFill>
              <a:latin typeface="Calibri    "/>
            </a:endParaRPr>
          </a:p>
          <a:p>
            <a:pPr algn="l" fontAlgn="base"/>
            <a:r>
              <a:rPr lang="en-US" b="0" i="0" dirty="0">
                <a:solidFill>
                  <a:srgbClr val="161616"/>
                </a:solidFill>
                <a:effectLst/>
                <a:latin typeface="IBM Plex Sans" panose="020B0503050203000203" pitchFamily="34" charset="0"/>
              </a:rPr>
              <a:t>IBM Consulting works with you to create a strategy and build out your ideal data estate, regardless of technology investments. Our end-to-end data consulting services help align your data strategy to a go forward architecture, with considerations for governance and autonomous management built in. We embed the power of data across critical workflows, adding AI and automation at specific points of impact.</a:t>
            </a:r>
          </a:p>
          <a:p>
            <a:pPr algn="l" fontAlgn="base"/>
            <a:r>
              <a:rPr lang="en-US" b="0" i="0" dirty="0">
                <a:solidFill>
                  <a:srgbClr val="161616"/>
                </a:solidFill>
                <a:effectLst/>
                <a:latin typeface="IBM Plex Sans" panose="020B0503050203000203" pitchFamily="34" charset="0"/>
              </a:rPr>
              <a:t>We bring processing and data storage closer to where it is needed, improving the experience, overall agility and business performance. Our data analytics, AI, and industry experts work together, across a diverse partner ecosystem, to simplify the complex and solve your specific data challenges securely, at scale.</a:t>
            </a:r>
          </a:p>
        </p:txBody>
      </p:sp>
      <p:pic>
        <p:nvPicPr>
          <p:cNvPr id="5" name="Picture 4">
            <a:extLst>
              <a:ext uri="{FF2B5EF4-FFF2-40B4-BE49-F238E27FC236}">
                <a16:creationId xmlns:a16="http://schemas.microsoft.com/office/drawing/2014/main" id="{7FBE93EF-039A-FE21-91BC-7CBFE0F3971C}"/>
              </a:ext>
            </a:extLst>
          </p:cNvPr>
          <p:cNvPicPr>
            <a:picLocks noChangeAspect="1"/>
          </p:cNvPicPr>
          <p:nvPr/>
        </p:nvPicPr>
        <p:blipFill>
          <a:blip r:embed="rId4"/>
          <a:stretch>
            <a:fillRect/>
          </a:stretch>
        </p:blipFill>
        <p:spPr>
          <a:xfrm>
            <a:off x="6856412" y="2270581"/>
            <a:ext cx="6848702" cy="3848100"/>
          </a:xfrm>
          <a:prstGeom prst="rect">
            <a:avLst/>
          </a:prstGeom>
        </p:spPr>
      </p:pic>
    </p:spTree>
    <p:extLst>
      <p:ext uri="{BB962C8B-B14F-4D97-AF65-F5344CB8AC3E}">
        <p14:creationId xmlns:p14="http://schemas.microsoft.com/office/powerpoint/2010/main" val="661474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6779CD-AAE0-B695-B821-2AD6BC3D0DC4}"/>
              </a:ext>
            </a:extLst>
          </p:cNvPr>
          <p:cNvSpPr txBox="1"/>
          <p:nvPr/>
        </p:nvSpPr>
        <p:spPr>
          <a:xfrm>
            <a:off x="495300" y="857250"/>
            <a:ext cx="11315700" cy="2769989"/>
          </a:xfrm>
          <a:prstGeom prst="rect">
            <a:avLst/>
          </a:prstGeom>
          <a:noFill/>
        </p:spPr>
        <p:txBody>
          <a:bodyPr wrap="square" rtlCol="0">
            <a:spAutoFit/>
          </a:bodyPr>
          <a:lstStyle/>
          <a:p>
            <a:r>
              <a:rPr lang="en-IN" sz="2400" dirty="0">
                <a:latin typeface="Calibri  "/>
              </a:rPr>
              <a:t>Data Collection:</a:t>
            </a:r>
          </a:p>
          <a:p>
            <a:endParaRPr lang="en-IN" sz="2400" dirty="0">
              <a:latin typeface="Calibri  "/>
            </a:endParaRPr>
          </a:p>
          <a:p>
            <a:r>
              <a:rPr lang="en-US" dirty="0">
                <a:latin typeface="Calibri  "/>
              </a:rPr>
              <a:t>Data Collection </a:t>
            </a:r>
            <a:r>
              <a:rPr lang="en-US" b="0" i="0" dirty="0">
                <a:effectLst/>
                <a:latin typeface="Calibri  "/>
              </a:rPr>
              <a:t>is the process of gathering and measuring information on variables of interest, in an established systematic fashion that enables one to answer stated research questions, test hypotheses, and evaluate outcomes. The data collection component of research is common to all fields of study including physical and social sciences, humanities, business, etc. While methods vary by discipline, the emphasis on ensuring accurate and honest collection remains the same.</a:t>
            </a:r>
          </a:p>
          <a:p>
            <a:r>
              <a:rPr lang="en-US" dirty="0">
                <a:latin typeface="Calibri  "/>
              </a:rPr>
              <a:t>The Product Sales Analysis dataset is collected from Kaggle Website</a:t>
            </a:r>
            <a:endParaRPr lang="en-IN" dirty="0">
              <a:latin typeface="Calibri  "/>
            </a:endParaRPr>
          </a:p>
          <a:p>
            <a:endParaRPr lang="en-IN" dirty="0">
              <a:latin typeface="Calibri  "/>
            </a:endParaRPr>
          </a:p>
        </p:txBody>
      </p:sp>
      <p:pic>
        <p:nvPicPr>
          <p:cNvPr id="4" name="Picture 3">
            <a:extLst>
              <a:ext uri="{FF2B5EF4-FFF2-40B4-BE49-F238E27FC236}">
                <a16:creationId xmlns:a16="http://schemas.microsoft.com/office/drawing/2014/main" id="{C434B841-3B96-93AC-3499-E3154A498859}"/>
              </a:ext>
            </a:extLst>
          </p:cNvPr>
          <p:cNvPicPr>
            <a:picLocks noChangeAspect="1"/>
          </p:cNvPicPr>
          <p:nvPr/>
        </p:nvPicPr>
        <p:blipFill rotWithShape="1">
          <a:blip r:embed="rId2"/>
          <a:srcRect l="3386" t="10417" r="912" b="10417"/>
          <a:stretch/>
        </p:blipFill>
        <p:spPr>
          <a:xfrm>
            <a:off x="666750" y="4030593"/>
            <a:ext cx="8096250" cy="3341758"/>
          </a:xfrm>
          <a:prstGeom prst="rect">
            <a:avLst/>
          </a:prstGeom>
        </p:spPr>
      </p:pic>
    </p:spTree>
    <p:extLst>
      <p:ext uri="{BB962C8B-B14F-4D97-AF65-F5344CB8AC3E}">
        <p14:creationId xmlns:p14="http://schemas.microsoft.com/office/powerpoint/2010/main" val="195123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4D508D-1367-8926-4300-7150AEA74B0A}"/>
              </a:ext>
            </a:extLst>
          </p:cNvPr>
          <p:cNvPicPr>
            <a:picLocks noChangeAspect="1"/>
          </p:cNvPicPr>
          <p:nvPr/>
        </p:nvPicPr>
        <p:blipFill rotWithShape="1">
          <a:blip r:embed="rId2"/>
          <a:srcRect l="13151" t="25463" r="17187" b="62268"/>
          <a:stretch/>
        </p:blipFill>
        <p:spPr>
          <a:xfrm>
            <a:off x="1200150" y="3428821"/>
            <a:ext cx="10191750" cy="1009650"/>
          </a:xfrm>
          <a:prstGeom prst="rect">
            <a:avLst/>
          </a:prstGeom>
        </p:spPr>
      </p:pic>
      <p:sp>
        <p:nvSpPr>
          <p:cNvPr id="4" name="TextBox 3">
            <a:extLst>
              <a:ext uri="{FF2B5EF4-FFF2-40B4-BE49-F238E27FC236}">
                <a16:creationId xmlns:a16="http://schemas.microsoft.com/office/drawing/2014/main" id="{D01A09C7-FC39-9799-4894-8EFC9848D972}"/>
              </a:ext>
            </a:extLst>
          </p:cNvPr>
          <p:cNvSpPr txBox="1"/>
          <p:nvPr/>
        </p:nvSpPr>
        <p:spPr>
          <a:xfrm>
            <a:off x="1009650" y="590550"/>
            <a:ext cx="5505450" cy="461665"/>
          </a:xfrm>
          <a:prstGeom prst="rect">
            <a:avLst/>
          </a:prstGeom>
          <a:noFill/>
        </p:spPr>
        <p:txBody>
          <a:bodyPr wrap="square" rtlCol="0">
            <a:spAutoFit/>
          </a:bodyPr>
          <a:lstStyle/>
          <a:p>
            <a:r>
              <a:rPr lang="en-IN" sz="2400" b="1" dirty="0"/>
              <a:t>Data Preprocessing</a:t>
            </a:r>
          </a:p>
        </p:txBody>
      </p:sp>
      <p:sp>
        <p:nvSpPr>
          <p:cNvPr id="5" name="TextBox 4">
            <a:extLst>
              <a:ext uri="{FF2B5EF4-FFF2-40B4-BE49-F238E27FC236}">
                <a16:creationId xmlns:a16="http://schemas.microsoft.com/office/drawing/2014/main" id="{1256A2BC-75DB-22F3-09B5-F5685F2BF5D9}"/>
              </a:ext>
            </a:extLst>
          </p:cNvPr>
          <p:cNvSpPr txBox="1"/>
          <p:nvPr/>
        </p:nvSpPr>
        <p:spPr>
          <a:xfrm>
            <a:off x="1009649" y="1375707"/>
            <a:ext cx="12830175" cy="1200329"/>
          </a:xfrm>
          <a:prstGeom prst="rect">
            <a:avLst/>
          </a:prstGeom>
          <a:noFill/>
        </p:spPr>
        <p:txBody>
          <a:bodyPr wrap="square" rtlCol="0">
            <a:spAutoFit/>
          </a:bodyPr>
          <a:lstStyle/>
          <a:p>
            <a:r>
              <a:rPr lang="en-US" b="0" i="0" dirty="0">
                <a:solidFill>
                  <a:srgbClr val="242424"/>
                </a:solidFill>
                <a:effectLst/>
                <a:latin typeface="source-serif-pro"/>
              </a:rPr>
              <a:t>Data pre-processing involves a series of data preparation steps used to remove unwanted noise and filter out necessary data from a dataset. Learn how to preprocess data in this article by reading about seven different ways to handle missing data in Python.</a:t>
            </a:r>
            <a:r>
              <a:rPr lang="en-US" b="0" i="0" dirty="0">
                <a:solidFill>
                  <a:srgbClr val="E8EAED"/>
                </a:solidFill>
                <a:effectLst/>
                <a:latin typeface="Google Sans"/>
              </a:rPr>
              <a:t> </a:t>
            </a:r>
            <a:r>
              <a:rPr lang="en-US" b="0" i="0" dirty="0">
                <a:effectLst/>
                <a:latin typeface="Google Sans"/>
              </a:rPr>
              <a:t>Data preprocessing is a technique that is used to convert the raw data into a clean data set. In other words, whenever the data is gathered from different sources it is collected in raw format which is not feasible for the analysis.</a:t>
            </a:r>
            <a:endParaRPr lang="en-IN" dirty="0"/>
          </a:p>
        </p:txBody>
      </p:sp>
      <p:pic>
        <p:nvPicPr>
          <p:cNvPr id="7" name="Picture 6">
            <a:extLst>
              <a:ext uri="{FF2B5EF4-FFF2-40B4-BE49-F238E27FC236}">
                <a16:creationId xmlns:a16="http://schemas.microsoft.com/office/drawing/2014/main" id="{9B4806A6-2D56-0195-F881-6147E7EE182D}"/>
              </a:ext>
            </a:extLst>
          </p:cNvPr>
          <p:cNvPicPr>
            <a:picLocks noChangeAspect="1"/>
          </p:cNvPicPr>
          <p:nvPr/>
        </p:nvPicPr>
        <p:blipFill rotWithShape="1">
          <a:blip r:embed="rId2"/>
          <a:srcRect l="13672" t="63651" r="15104" b="4861"/>
          <a:stretch/>
        </p:blipFill>
        <p:spPr>
          <a:xfrm>
            <a:off x="1200150" y="4761963"/>
            <a:ext cx="10420350" cy="2591338"/>
          </a:xfrm>
          <a:prstGeom prst="rect">
            <a:avLst/>
          </a:prstGeom>
        </p:spPr>
      </p:pic>
      <p:sp>
        <p:nvSpPr>
          <p:cNvPr id="8" name="TextBox 7">
            <a:extLst>
              <a:ext uri="{FF2B5EF4-FFF2-40B4-BE49-F238E27FC236}">
                <a16:creationId xmlns:a16="http://schemas.microsoft.com/office/drawing/2014/main" id="{4C72F6B2-C3D1-D4B8-7D74-48DA14A145EA}"/>
              </a:ext>
            </a:extLst>
          </p:cNvPr>
          <p:cNvSpPr txBox="1"/>
          <p:nvPr/>
        </p:nvSpPr>
        <p:spPr>
          <a:xfrm>
            <a:off x="1009650" y="2648308"/>
            <a:ext cx="5810250" cy="677108"/>
          </a:xfrm>
          <a:prstGeom prst="rect">
            <a:avLst/>
          </a:prstGeom>
          <a:noFill/>
        </p:spPr>
        <p:txBody>
          <a:bodyPr wrap="square" rtlCol="0">
            <a:spAutoFit/>
          </a:bodyPr>
          <a:lstStyle/>
          <a:p>
            <a:endParaRPr lang="en-IN" dirty="0"/>
          </a:p>
          <a:p>
            <a:r>
              <a:rPr lang="en-IN" sz="2000" b="1" dirty="0"/>
              <a:t>Data Cleaning</a:t>
            </a:r>
            <a:r>
              <a:rPr lang="en-IN" dirty="0"/>
              <a:t>:</a:t>
            </a:r>
          </a:p>
        </p:txBody>
      </p:sp>
    </p:spTree>
    <p:extLst>
      <p:ext uri="{BB962C8B-B14F-4D97-AF65-F5344CB8AC3E}">
        <p14:creationId xmlns:p14="http://schemas.microsoft.com/office/powerpoint/2010/main" val="1173236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03C27-5729-C4EF-B599-6D1ED9687541}"/>
              </a:ext>
            </a:extLst>
          </p:cNvPr>
          <p:cNvSpPr txBox="1"/>
          <p:nvPr/>
        </p:nvSpPr>
        <p:spPr>
          <a:xfrm>
            <a:off x="666750" y="742950"/>
            <a:ext cx="10877550" cy="461665"/>
          </a:xfrm>
          <a:prstGeom prst="rect">
            <a:avLst/>
          </a:prstGeom>
          <a:noFill/>
        </p:spPr>
        <p:txBody>
          <a:bodyPr wrap="square" rtlCol="0">
            <a:spAutoFit/>
          </a:bodyPr>
          <a:lstStyle/>
          <a:p>
            <a:r>
              <a:rPr lang="en-IN" sz="2400" dirty="0"/>
              <a:t>Exploratory Data Analysis(EDA)</a:t>
            </a:r>
          </a:p>
        </p:txBody>
      </p:sp>
      <p:sp>
        <p:nvSpPr>
          <p:cNvPr id="3" name="TextBox 2">
            <a:extLst>
              <a:ext uri="{FF2B5EF4-FFF2-40B4-BE49-F238E27FC236}">
                <a16:creationId xmlns:a16="http://schemas.microsoft.com/office/drawing/2014/main" id="{C64E7AF7-F123-AB47-5CF9-090B0B1FCEF8}"/>
              </a:ext>
            </a:extLst>
          </p:cNvPr>
          <p:cNvSpPr txBox="1"/>
          <p:nvPr/>
        </p:nvSpPr>
        <p:spPr>
          <a:xfrm>
            <a:off x="666750" y="1619250"/>
            <a:ext cx="11010900" cy="923330"/>
          </a:xfrm>
          <a:prstGeom prst="rect">
            <a:avLst/>
          </a:prstGeom>
          <a:noFill/>
        </p:spPr>
        <p:txBody>
          <a:bodyPr wrap="square" rtlCol="0">
            <a:spAutoFit/>
          </a:bodyPr>
          <a:lstStyle/>
          <a:p>
            <a:r>
              <a:rPr lang="en-US" b="0" i="0" dirty="0">
                <a:effectLst/>
                <a:latin typeface="Calibri   "/>
              </a:rPr>
              <a:t>Exploratory Data Analysis (EDA) refers to the method of studying and exploring record sets to apprehend their predominant traits, discover patterns, locate outliers, and identify relationships between variables. EDA is normally carried out as a preliminary step before undertaking extra formal statistical analyses or modeling.</a:t>
            </a:r>
            <a:endParaRPr lang="en-IN" dirty="0">
              <a:latin typeface="Calibri   "/>
            </a:endParaRPr>
          </a:p>
        </p:txBody>
      </p:sp>
      <p:pic>
        <p:nvPicPr>
          <p:cNvPr id="5" name="Picture 4">
            <a:extLst>
              <a:ext uri="{FF2B5EF4-FFF2-40B4-BE49-F238E27FC236}">
                <a16:creationId xmlns:a16="http://schemas.microsoft.com/office/drawing/2014/main" id="{B525F475-EEC8-E23E-6E24-69F00FB21330}"/>
              </a:ext>
            </a:extLst>
          </p:cNvPr>
          <p:cNvPicPr>
            <a:picLocks noChangeAspect="1"/>
          </p:cNvPicPr>
          <p:nvPr/>
        </p:nvPicPr>
        <p:blipFill rotWithShape="1">
          <a:blip r:embed="rId2"/>
          <a:srcRect l="12890" t="39352" r="21093" b="51620"/>
          <a:stretch/>
        </p:blipFill>
        <p:spPr>
          <a:xfrm>
            <a:off x="666750" y="3036139"/>
            <a:ext cx="9944100" cy="764931"/>
          </a:xfrm>
          <a:prstGeom prst="rect">
            <a:avLst/>
          </a:prstGeom>
        </p:spPr>
      </p:pic>
      <p:pic>
        <p:nvPicPr>
          <p:cNvPr id="7" name="Picture 6">
            <a:extLst>
              <a:ext uri="{FF2B5EF4-FFF2-40B4-BE49-F238E27FC236}">
                <a16:creationId xmlns:a16="http://schemas.microsoft.com/office/drawing/2014/main" id="{40649B35-BE22-41F2-9B2B-EEA0B7911B7A}"/>
              </a:ext>
            </a:extLst>
          </p:cNvPr>
          <p:cNvPicPr>
            <a:picLocks noChangeAspect="1"/>
          </p:cNvPicPr>
          <p:nvPr/>
        </p:nvPicPr>
        <p:blipFill rotWithShape="1">
          <a:blip r:embed="rId2"/>
          <a:srcRect l="18506" t="46754" r="58604" b="21428"/>
          <a:stretch/>
        </p:blipFill>
        <p:spPr>
          <a:xfrm>
            <a:off x="7315200" y="3966859"/>
            <a:ext cx="4038600" cy="3157841"/>
          </a:xfrm>
          <a:prstGeom prst="rect">
            <a:avLst/>
          </a:prstGeom>
        </p:spPr>
      </p:pic>
      <p:sp>
        <p:nvSpPr>
          <p:cNvPr id="8" name="TextBox 7">
            <a:extLst>
              <a:ext uri="{FF2B5EF4-FFF2-40B4-BE49-F238E27FC236}">
                <a16:creationId xmlns:a16="http://schemas.microsoft.com/office/drawing/2014/main" id="{10CAA800-C5AE-4A95-5501-ED7A632B1A96}"/>
              </a:ext>
            </a:extLst>
          </p:cNvPr>
          <p:cNvSpPr txBox="1"/>
          <p:nvPr/>
        </p:nvSpPr>
        <p:spPr>
          <a:xfrm>
            <a:off x="666750" y="4294630"/>
            <a:ext cx="6457950" cy="2595994"/>
          </a:xfrm>
          <a:prstGeom prst="rect">
            <a:avLst/>
          </a:prstGeom>
          <a:noFill/>
        </p:spPr>
        <p:txBody>
          <a:bodyPr wrap="square" rtlCol="0">
            <a:spAutoFit/>
          </a:bodyPr>
          <a:lstStyle/>
          <a:p>
            <a:r>
              <a:rPr lang="en-US" b="0" i="0" dirty="0">
                <a:solidFill>
                  <a:srgbClr val="202122"/>
                </a:solidFill>
                <a:effectLst/>
                <a:latin typeface="Calibri "/>
              </a:rPr>
              <a:t>Exploratory data analysis is an analysis technique to analyze and investigate the data set and summaries the main characteristics of the dataset. Main advantage of EDA is providing the data visualization of data after conducting the analysis. This report will be falling light on organizational management with the different factors like physical, cognitive and emotional. This factors have been judged by different predictive factors like environmental threat, inability to find respite and affective trust and cognitive trust.</a:t>
            </a:r>
            <a:endParaRPr lang="en-IN" dirty="0">
              <a:latin typeface="Calibri "/>
            </a:endParaRPr>
          </a:p>
        </p:txBody>
      </p:sp>
    </p:spTree>
    <p:extLst>
      <p:ext uri="{BB962C8B-B14F-4D97-AF65-F5344CB8AC3E}">
        <p14:creationId xmlns:p14="http://schemas.microsoft.com/office/powerpoint/2010/main" val="3650643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8646E8-E263-4E41-A5E7-45D4D313F20B}"/>
              </a:ext>
            </a:extLst>
          </p:cNvPr>
          <p:cNvPicPr>
            <a:picLocks noChangeAspect="1"/>
          </p:cNvPicPr>
          <p:nvPr/>
        </p:nvPicPr>
        <p:blipFill rotWithShape="1">
          <a:blip r:embed="rId2"/>
          <a:srcRect l="3969" t="6067" r="34678" b="73135"/>
          <a:stretch/>
        </p:blipFill>
        <p:spPr>
          <a:xfrm>
            <a:off x="6781800" y="1028020"/>
            <a:ext cx="6477000" cy="1796535"/>
          </a:xfrm>
          <a:prstGeom prst="rect">
            <a:avLst/>
          </a:prstGeom>
        </p:spPr>
      </p:pic>
      <p:pic>
        <p:nvPicPr>
          <p:cNvPr id="5" name="Picture 4">
            <a:extLst>
              <a:ext uri="{FF2B5EF4-FFF2-40B4-BE49-F238E27FC236}">
                <a16:creationId xmlns:a16="http://schemas.microsoft.com/office/drawing/2014/main" id="{3970C6B5-0AE4-F6FE-52C6-B404C15C4189}"/>
              </a:ext>
            </a:extLst>
          </p:cNvPr>
          <p:cNvPicPr>
            <a:picLocks noChangeAspect="1"/>
          </p:cNvPicPr>
          <p:nvPr/>
        </p:nvPicPr>
        <p:blipFill rotWithShape="1">
          <a:blip r:embed="rId2"/>
          <a:srcRect l="4325" t="24167" r="45175"/>
          <a:stretch/>
        </p:blipFill>
        <p:spPr>
          <a:xfrm>
            <a:off x="7315200" y="3057278"/>
            <a:ext cx="5834231" cy="4004771"/>
          </a:xfrm>
          <a:prstGeom prst="rect">
            <a:avLst/>
          </a:prstGeom>
        </p:spPr>
      </p:pic>
      <p:sp>
        <p:nvSpPr>
          <p:cNvPr id="2" name="TextBox 1">
            <a:extLst>
              <a:ext uri="{FF2B5EF4-FFF2-40B4-BE49-F238E27FC236}">
                <a16:creationId xmlns:a16="http://schemas.microsoft.com/office/drawing/2014/main" id="{56B69501-008B-0A84-139A-2AF232A59F19}"/>
              </a:ext>
            </a:extLst>
          </p:cNvPr>
          <p:cNvSpPr txBox="1"/>
          <p:nvPr/>
        </p:nvSpPr>
        <p:spPr>
          <a:xfrm>
            <a:off x="591670" y="704855"/>
            <a:ext cx="4615032" cy="646331"/>
          </a:xfrm>
          <a:prstGeom prst="rect">
            <a:avLst/>
          </a:prstGeom>
          <a:noFill/>
        </p:spPr>
        <p:txBody>
          <a:bodyPr wrap="square" rtlCol="0">
            <a:spAutoFit/>
          </a:bodyPr>
          <a:lstStyle/>
          <a:p>
            <a:r>
              <a:rPr lang="en-US" sz="3600" b="1" dirty="0"/>
              <a:t>DATA EXPLORATORY</a:t>
            </a:r>
            <a:endParaRPr lang="en-IN" sz="3600" b="1" dirty="0"/>
          </a:p>
        </p:txBody>
      </p:sp>
      <p:sp>
        <p:nvSpPr>
          <p:cNvPr id="4" name="TextBox 3">
            <a:extLst>
              <a:ext uri="{FF2B5EF4-FFF2-40B4-BE49-F238E27FC236}">
                <a16:creationId xmlns:a16="http://schemas.microsoft.com/office/drawing/2014/main" id="{7279DA20-547A-248C-3B80-F66CC24332B5}"/>
              </a:ext>
            </a:extLst>
          </p:cNvPr>
          <p:cNvSpPr txBox="1"/>
          <p:nvPr/>
        </p:nvSpPr>
        <p:spPr>
          <a:xfrm>
            <a:off x="491711" y="3045768"/>
            <a:ext cx="2000923" cy="461665"/>
          </a:xfrm>
          <a:prstGeom prst="rect">
            <a:avLst/>
          </a:prstGeom>
          <a:noFill/>
        </p:spPr>
        <p:txBody>
          <a:bodyPr wrap="square" rtlCol="0">
            <a:spAutoFit/>
          </a:bodyPr>
          <a:lstStyle/>
          <a:p>
            <a:r>
              <a:rPr lang="en-US" sz="2400" b="1" dirty="0"/>
              <a:t>Missing</a:t>
            </a:r>
            <a:r>
              <a:rPr lang="en-US" sz="2400" dirty="0"/>
              <a:t> </a:t>
            </a:r>
            <a:r>
              <a:rPr lang="en-US" sz="2400" b="1" dirty="0"/>
              <a:t>data</a:t>
            </a:r>
            <a:endParaRPr lang="en-IN" sz="2400" b="1" dirty="0"/>
          </a:p>
        </p:txBody>
      </p:sp>
      <p:sp>
        <p:nvSpPr>
          <p:cNvPr id="6" name="TextBox 5">
            <a:extLst>
              <a:ext uri="{FF2B5EF4-FFF2-40B4-BE49-F238E27FC236}">
                <a16:creationId xmlns:a16="http://schemas.microsoft.com/office/drawing/2014/main" id="{84FF5F68-5900-C82B-AAE0-9943C00FFE2B}"/>
              </a:ext>
            </a:extLst>
          </p:cNvPr>
          <p:cNvSpPr txBox="1"/>
          <p:nvPr/>
        </p:nvSpPr>
        <p:spPr>
          <a:xfrm>
            <a:off x="491712" y="3580734"/>
            <a:ext cx="5521814" cy="2957861"/>
          </a:xfrm>
          <a:prstGeom prst="rect">
            <a:avLst/>
          </a:prstGeom>
          <a:noFill/>
        </p:spPr>
        <p:txBody>
          <a:bodyPr wrap="square" rtlCol="0">
            <a:spAutoFit/>
          </a:bodyPr>
          <a:lstStyle/>
          <a:p>
            <a:pPr>
              <a:lnSpc>
                <a:spcPct val="150000"/>
              </a:lnSpc>
            </a:pPr>
            <a:r>
              <a:rPr lang="en-US" dirty="0"/>
              <a:t>Missing Data can occur when no information is provided for one or more items or for a whole unit. Missing Data is a very big problem in a real-life scenarios. Missing Data can also refer to as NA(Not Available) values in pandas. In </a:t>
            </a:r>
            <a:r>
              <a:rPr lang="en-US" dirty="0" err="1"/>
              <a:t>DataFrame</a:t>
            </a:r>
            <a:r>
              <a:rPr lang="en-US" dirty="0"/>
              <a:t> sometimes many datasets simply arrive with missing data, either because it exists and was not collected or it never existed. </a:t>
            </a:r>
            <a:endParaRPr lang="en-IN" dirty="0"/>
          </a:p>
        </p:txBody>
      </p:sp>
    </p:spTree>
    <p:extLst>
      <p:ext uri="{BB962C8B-B14F-4D97-AF65-F5344CB8AC3E}">
        <p14:creationId xmlns:p14="http://schemas.microsoft.com/office/powerpoint/2010/main" val="346494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1048604" name="Shape 4"/>
          <p:cNvSpPr/>
          <p:nvPr/>
        </p:nvSpPr>
        <p:spPr>
          <a:xfrm>
            <a:off x="6319599" y="5989320"/>
            <a:ext cx="355402" cy="355402"/>
          </a:xfrm>
          <a:prstGeom prst="roundRect">
            <a:avLst>
              <a:gd name="adj" fmla="val 25726039"/>
            </a:avLst>
          </a:prstGeom>
          <a:noFill/>
          <a:ln w="7620">
            <a:solidFill>
              <a:srgbClr val="FFFFFF"/>
            </a:solidFill>
            <a:prstDash val="solid"/>
          </a:ln>
        </p:spPr>
        <p:txBody>
          <a:bodyPr/>
          <a:lstStyle/>
          <a:p>
            <a:endParaRPr lang="en-US"/>
          </a:p>
        </p:txBody>
      </p:sp>
      <p:sp>
        <p:nvSpPr>
          <p:cNvPr id="1048605" name="Text 5"/>
          <p:cNvSpPr/>
          <p:nvPr/>
        </p:nvSpPr>
        <p:spPr>
          <a:xfrm>
            <a:off x="6786086" y="5994797"/>
            <a:ext cx="1338024" cy="388858"/>
          </a:xfrm>
          <a:prstGeom prst="rect">
            <a:avLst/>
          </a:prstGeom>
          <a:noFill/>
        </p:spPr>
        <p:txBody>
          <a:bodyPr wrap="none" rtlCol="0" anchor="t"/>
          <a:lstStyle/>
          <a:p>
            <a:pPr marL="0" indent="0" algn="l">
              <a:lnSpc>
                <a:spcPts val="3062"/>
              </a:lnSpc>
              <a:buNone/>
            </a:pPr>
            <a:endParaRPr lang="en-US" sz="2187" dirty="0"/>
          </a:p>
        </p:txBody>
      </p:sp>
      <p:sp>
        <p:nvSpPr>
          <p:cNvPr id="4" name="Text 2">
            <a:extLst>
              <a:ext uri="{FF2B5EF4-FFF2-40B4-BE49-F238E27FC236}">
                <a16:creationId xmlns:a16="http://schemas.microsoft.com/office/drawing/2014/main" id="{A8C64A55-54DB-5A52-DE7A-F460B50A9E4D}"/>
              </a:ext>
            </a:extLst>
          </p:cNvPr>
          <p:cNvSpPr/>
          <p:nvPr/>
        </p:nvSpPr>
        <p:spPr>
          <a:xfrm>
            <a:off x="552067" y="220686"/>
            <a:ext cx="9797671" cy="755042"/>
          </a:xfrm>
          <a:prstGeom prst="rect">
            <a:avLst/>
          </a:prstGeom>
          <a:noFill/>
        </p:spPr>
        <p:txBody>
          <a:bodyPr wrap="none" rtlCol="0" anchor="t"/>
          <a:lstStyle/>
          <a:p>
            <a:pPr marL="0" indent="0">
              <a:lnSpc>
                <a:spcPts val="5468"/>
              </a:lnSpc>
              <a:buNone/>
            </a:pPr>
            <a:r>
              <a:rPr lang="en-US" sz="4374" b="1" kern="0" spc="-131" dirty="0">
                <a:solidFill>
                  <a:srgbClr val="000000"/>
                </a:solidFill>
                <a:latin typeface="Times New Roman" panose="02020603050405020304" pitchFamily="18" charset="0"/>
                <a:ea typeface="Inter" pitchFamily="34" charset="-122"/>
                <a:cs typeface="Times New Roman" panose="02020603050405020304" pitchFamily="18" charset="0"/>
              </a:rPr>
              <a:t>The Art of Extracting Valuable Data</a:t>
            </a:r>
            <a:endParaRPr lang="en-US" sz="4374" dirty="0">
              <a:latin typeface="Times New Roman" panose="02020603050405020304" pitchFamily="18" charset="0"/>
              <a:cs typeface="Times New Roman" panose="02020603050405020304" pitchFamily="18" charset="0"/>
            </a:endParaRPr>
          </a:p>
        </p:txBody>
      </p:sp>
      <p:sp>
        <p:nvSpPr>
          <p:cNvPr id="6" name="Text 3">
            <a:extLst>
              <a:ext uri="{FF2B5EF4-FFF2-40B4-BE49-F238E27FC236}">
                <a16:creationId xmlns:a16="http://schemas.microsoft.com/office/drawing/2014/main" id="{A9870CDB-16BF-C233-6F4A-02840962D669}"/>
              </a:ext>
            </a:extLst>
          </p:cNvPr>
          <p:cNvSpPr/>
          <p:nvPr/>
        </p:nvSpPr>
        <p:spPr>
          <a:xfrm>
            <a:off x="1175658" y="1415144"/>
            <a:ext cx="3159170" cy="522514"/>
          </a:xfrm>
          <a:prstGeom prst="rect">
            <a:avLst/>
          </a:prstGeom>
          <a:noFill/>
        </p:spPr>
        <p:txBody>
          <a:bodyPr wrap="none" rtlCol="0" anchor="t"/>
          <a:lstStyle/>
          <a:p>
            <a:pPr marL="0" indent="0" algn="l">
              <a:lnSpc>
                <a:spcPts val="2734"/>
              </a:lnSpc>
              <a:buNone/>
            </a:pPr>
            <a:r>
              <a:rPr lang="en-US" sz="2000" b="1" kern="0" spc="-66" dirty="0">
                <a:solidFill>
                  <a:srgbClr val="000000"/>
                </a:solidFill>
                <a:latin typeface="Times New Roman" panose="02020603050405020304" pitchFamily="18" charset="0"/>
                <a:ea typeface="Inter" pitchFamily="34" charset="-122"/>
                <a:cs typeface="Times New Roman" panose="02020603050405020304" pitchFamily="18" charset="0"/>
              </a:rPr>
              <a:t>Manual Extraction</a:t>
            </a:r>
            <a:endParaRPr lang="en-US" sz="2000" dirty="0">
              <a:latin typeface="Times New Roman" panose="02020603050405020304" pitchFamily="18" charset="0"/>
              <a:cs typeface="Times New Roman" panose="02020603050405020304" pitchFamily="18" charset="0"/>
            </a:endParaRPr>
          </a:p>
        </p:txBody>
      </p:sp>
      <p:sp>
        <p:nvSpPr>
          <p:cNvPr id="8" name="Text 4">
            <a:extLst>
              <a:ext uri="{FF2B5EF4-FFF2-40B4-BE49-F238E27FC236}">
                <a16:creationId xmlns:a16="http://schemas.microsoft.com/office/drawing/2014/main" id="{E5779169-3E8A-E306-ED2A-8E461FD6A7A0}"/>
              </a:ext>
            </a:extLst>
          </p:cNvPr>
          <p:cNvSpPr/>
          <p:nvPr/>
        </p:nvSpPr>
        <p:spPr>
          <a:xfrm>
            <a:off x="1843265" y="1676401"/>
            <a:ext cx="11981591" cy="558402"/>
          </a:xfrm>
          <a:prstGeom prst="rect">
            <a:avLst/>
          </a:prstGeom>
          <a:noFill/>
        </p:spPr>
        <p:txBody>
          <a:bodyPr wrap="square" rtlCol="0" anchor="t"/>
          <a:lstStyle/>
          <a:p>
            <a:pPr marL="0" indent="0" algn="just">
              <a:lnSpc>
                <a:spcPts val="2799"/>
              </a:lnSpc>
              <a:buNone/>
            </a:pPr>
            <a:r>
              <a:rPr lang="en-US" kern="0" spc="-35" dirty="0">
                <a:solidFill>
                  <a:schemeClr val="tx1">
                    <a:lumMod val="95000"/>
                    <a:lumOff val="5000"/>
                  </a:schemeClr>
                </a:solidFill>
                <a:latin typeface="Times New Roman" panose="02020603050405020304" pitchFamily="18" charset="0"/>
                <a:ea typeface="Inter" pitchFamily="34" charset="-122"/>
                <a:cs typeface="Times New Roman" panose="02020603050405020304" pitchFamily="18" charset="0"/>
              </a:rPr>
              <a:t>Learn in what way or manner to extract dossier manually, employing human knowledge to define and extract valuable judgments from differing sources.</a:t>
            </a: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0" name="Text 6">
            <a:extLst>
              <a:ext uri="{FF2B5EF4-FFF2-40B4-BE49-F238E27FC236}">
                <a16:creationId xmlns:a16="http://schemas.microsoft.com/office/drawing/2014/main" id="{02F78819-E4D4-0260-7886-03A72447FDD8}"/>
              </a:ext>
            </a:extLst>
          </p:cNvPr>
          <p:cNvSpPr/>
          <p:nvPr/>
        </p:nvSpPr>
        <p:spPr>
          <a:xfrm>
            <a:off x="1803816" y="3000928"/>
            <a:ext cx="11879966" cy="3166093"/>
          </a:xfrm>
          <a:prstGeom prst="rect">
            <a:avLst/>
          </a:prstGeom>
          <a:noFill/>
        </p:spPr>
        <p:txBody>
          <a:bodyPr wrap="square" rtlCol="0" anchor="t"/>
          <a:lstStyle/>
          <a:p>
            <a:pPr marL="0" indent="0" algn="just">
              <a:lnSpc>
                <a:spcPts val="2799"/>
              </a:lnSpc>
              <a:buNone/>
            </a:pPr>
            <a:r>
              <a:rPr lang="en-US" sz="2000" kern="0" spc="-35" dirty="0">
                <a:solidFill>
                  <a:schemeClr val="tx1">
                    <a:lumMod val="95000"/>
                    <a:lumOff val="5000"/>
                  </a:schemeClr>
                </a:solidFill>
                <a:latin typeface="Times New Roman" panose="02020603050405020304" pitchFamily="18" charset="0"/>
                <a:ea typeface="Inter" pitchFamily="34" charset="-122"/>
                <a:cs typeface="Times New Roman" panose="02020603050405020304" pitchFamily="18" charset="0"/>
              </a:rPr>
              <a:t>Unleash the capacity of automation and investigate contemporary technologies that help adept and accurate dossier distillation.</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2" name="Text 5">
            <a:extLst>
              <a:ext uri="{FF2B5EF4-FFF2-40B4-BE49-F238E27FC236}">
                <a16:creationId xmlns:a16="http://schemas.microsoft.com/office/drawing/2014/main" id="{89BD25BA-2989-C429-A825-2E1AD683130C}"/>
              </a:ext>
            </a:extLst>
          </p:cNvPr>
          <p:cNvSpPr/>
          <p:nvPr/>
        </p:nvSpPr>
        <p:spPr>
          <a:xfrm>
            <a:off x="1175658" y="2526669"/>
            <a:ext cx="6578381" cy="1588132"/>
          </a:xfrm>
          <a:prstGeom prst="rect">
            <a:avLst/>
          </a:prstGeom>
          <a:noFill/>
        </p:spPr>
        <p:txBody>
          <a:bodyPr wrap="none" rtlCol="0" anchor="t"/>
          <a:lstStyle/>
          <a:p>
            <a:pPr marL="0" indent="0" algn="l">
              <a:lnSpc>
                <a:spcPts val="2734"/>
              </a:lnSpc>
              <a:buNone/>
            </a:pPr>
            <a:r>
              <a:rPr lang="en-US" sz="2000" b="1" kern="0" spc="-66" dirty="0">
                <a:solidFill>
                  <a:srgbClr val="000000"/>
                </a:solidFill>
                <a:latin typeface="Times New Roman" panose="02020603050405020304" pitchFamily="18" charset="0"/>
                <a:ea typeface="Inter" pitchFamily="34" charset="-122"/>
                <a:cs typeface="Times New Roman" panose="02020603050405020304" pitchFamily="18" charset="0"/>
              </a:rPr>
              <a:t>Automated Extraction</a:t>
            </a:r>
            <a:endParaRPr lang="en-US" sz="2000" dirty="0">
              <a:latin typeface="Times New Roman" panose="02020603050405020304" pitchFamily="18" charset="0"/>
              <a:cs typeface="Times New Roman" panose="02020603050405020304" pitchFamily="18" charset="0"/>
            </a:endParaRPr>
          </a:p>
        </p:txBody>
      </p:sp>
      <p:sp>
        <p:nvSpPr>
          <p:cNvPr id="14" name="Text 7">
            <a:extLst>
              <a:ext uri="{FF2B5EF4-FFF2-40B4-BE49-F238E27FC236}">
                <a16:creationId xmlns:a16="http://schemas.microsoft.com/office/drawing/2014/main" id="{C2548E89-6C0B-A5FE-03E7-7938C8461676}"/>
              </a:ext>
            </a:extLst>
          </p:cNvPr>
          <p:cNvSpPr/>
          <p:nvPr/>
        </p:nvSpPr>
        <p:spPr>
          <a:xfrm>
            <a:off x="1175658" y="3812177"/>
            <a:ext cx="11401846" cy="1168138"/>
          </a:xfrm>
          <a:prstGeom prst="rect">
            <a:avLst/>
          </a:prstGeom>
          <a:noFill/>
        </p:spPr>
        <p:txBody>
          <a:bodyPr wrap="none" rtlCol="0" anchor="t"/>
          <a:lstStyle/>
          <a:p>
            <a:pPr marL="0" indent="0" algn="l">
              <a:lnSpc>
                <a:spcPts val="2734"/>
              </a:lnSpc>
              <a:buNone/>
            </a:pPr>
            <a:r>
              <a:rPr lang="en-US" sz="2000" b="1" kern="0" spc="-66" dirty="0">
                <a:solidFill>
                  <a:srgbClr val="000000"/>
                </a:solidFill>
                <a:latin typeface="Times New Roman" panose="02020603050405020304" pitchFamily="18" charset="0"/>
                <a:ea typeface="Inter" pitchFamily="34" charset="-122"/>
                <a:cs typeface="Times New Roman" panose="02020603050405020304" pitchFamily="18" charset="0"/>
              </a:rPr>
              <a:t>Data Quality Challenges</a:t>
            </a:r>
            <a:endParaRPr lang="en-US" sz="2000" dirty="0">
              <a:latin typeface="Times New Roman" panose="02020603050405020304" pitchFamily="18" charset="0"/>
              <a:cs typeface="Times New Roman" panose="02020603050405020304" pitchFamily="18" charset="0"/>
            </a:endParaRPr>
          </a:p>
        </p:txBody>
      </p:sp>
      <p:sp>
        <p:nvSpPr>
          <p:cNvPr id="16" name="Text 8">
            <a:extLst>
              <a:ext uri="{FF2B5EF4-FFF2-40B4-BE49-F238E27FC236}">
                <a16:creationId xmlns:a16="http://schemas.microsoft.com/office/drawing/2014/main" id="{44902781-26C3-EB02-BF04-07049D54C01A}"/>
              </a:ext>
            </a:extLst>
          </p:cNvPr>
          <p:cNvSpPr/>
          <p:nvPr/>
        </p:nvSpPr>
        <p:spPr>
          <a:xfrm>
            <a:off x="1803816" y="4406667"/>
            <a:ext cx="11401846" cy="2364634"/>
          </a:xfrm>
          <a:prstGeom prst="rect">
            <a:avLst/>
          </a:prstGeom>
          <a:noFill/>
        </p:spPr>
        <p:txBody>
          <a:bodyPr wrap="square" rtlCol="0" anchor="t"/>
          <a:lstStyle/>
          <a:p>
            <a:pPr marL="0" indent="0" algn="l">
              <a:lnSpc>
                <a:spcPts val="2799"/>
              </a:lnSpc>
              <a:buNone/>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Discover the prevalent hazards of data feature that frequently arise all the while the ancestry process and discover how to overcome ruling class.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3F021A-4313-442B-6E34-99278B8BF6BF}"/>
              </a:ext>
            </a:extLst>
          </p:cNvPr>
          <p:cNvPicPr>
            <a:picLocks noChangeAspect="1"/>
          </p:cNvPicPr>
          <p:nvPr/>
        </p:nvPicPr>
        <p:blipFill rotWithShape="1">
          <a:blip r:embed="rId2"/>
          <a:srcRect t="8510" r="53721"/>
          <a:stretch/>
        </p:blipFill>
        <p:spPr>
          <a:xfrm>
            <a:off x="8008602" y="2057400"/>
            <a:ext cx="5243026" cy="4524161"/>
          </a:xfrm>
          <a:prstGeom prst="rect">
            <a:avLst/>
          </a:prstGeom>
        </p:spPr>
      </p:pic>
      <p:sp>
        <p:nvSpPr>
          <p:cNvPr id="2" name="TextBox 1">
            <a:extLst>
              <a:ext uri="{FF2B5EF4-FFF2-40B4-BE49-F238E27FC236}">
                <a16:creationId xmlns:a16="http://schemas.microsoft.com/office/drawing/2014/main" id="{6C1307FB-D375-E561-87DA-DEC725CC490D}"/>
              </a:ext>
            </a:extLst>
          </p:cNvPr>
          <p:cNvSpPr txBox="1"/>
          <p:nvPr/>
        </p:nvSpPr>
        <p:spPr>
          <a:xfrm>
            <a:off x="806825" y="2581835"/>
            <a:ext cx="6798832" cy="2957861"/>
          </a:xfrm>
          <a:prstGeom prst="rect">
            <a:avLst/>
          </a:prstGeom>
          <a:noFill/>
        </p:spPr>
        <p:txBody>
          <a:bodyPr wrap="square" rtlCol="0">
            <a:spAutoFit/>
          </a:bodyPr>
          <a:lstStyle/>
          <a:p>
            <a:pPr>
              <a:lnSpc>
                <a:spcPct val="150000"/>
              </a:lnSpc>
            </a:pPr>
            <a:r>
              <a:rPr lang="en-US" dirty="0"/>
              <a:t>df.info() is a commonly used method in data exploration and visualization with Pandas, a popular Python library for data manipulation and analysis. It provides valuable information about a </a:t>
            </a:r>
            <a:r>
              <a:rPr lang="en-US" dirty="0" err="1"/>
              <a:t>DataFrame</a:t>
            </a:r>
            <a:r>
              <a:rPr lang="en-US" dirty="0"/>
              <a:t>, which is a primary data structure in Pandas. When you call df.info(), it typically displays the </a:t>
            </a:r>
            <a:r>
              <a:rPr lang="en-US" dirty="0" err="1"/>
              <a:t>following:The</a:t>
            </a:r>
            <a:r>
              <a:rPr lang="en-US" dirty="0"/>
              <a:t> number of non-null (non-missing) values in each </a:t>
            </a:r>
            <a:r>
              <a:rPr lang="en-US" dirty="0" err="1"/>
              <a:t>column.The</a:t>
            </a:r>
            <a:r>
              <a:rPr lang="en-US" dirty="0"/>
              <a:t> data type of each column (e.g., integer, float, object, etc.).The memory usage of the </a:t>
            </a:r>
            <a:r>
              <a:rPr lang="en-US" dirty="0" err="1"/>
              <a:t>DataFrame</a:t>
            </a:r>
            <a:r>
              <a:rPr lang="en-US" dirty="0"/>
              <a:t>.</a:t>
            </a:r>
            <a:endParaRPr lang="en-IN" dirty="0"/>
          </a:p>
        </p:txBody>
      </p:sp>
      <p:sp>
        <p:nvSpPr>
          <p:cNvPr id="4" name="TextBox 3">
            <a:extLst>
              <a:ext uri="{FF2B5EF4-FFF2-40B4-BE49-F238E27FC236}">
                <a16:creationId xmlns:a16="http://schemas.microsoft.com/office/drawing/2014/main" id="{B5A4EED3-561A-9EC9-907E-3365402FEE8A}"/>
              </a:ext>
            </a:extLst>
          </p:cNvPr>
          <p:cNvSpPr txBox="1"/>
          <p:nvPr/>
        </p:nvSpPr>
        <p:spPr>
          <a:xfrm>
            <a:off x="806825" y="1871831"/>
            <a:ext cx="1796526" cy="461665"/>
          </a:xfrm>
          <a:prstGeom prst="rect">
            <a:avLst/>
          </a:prstGeom>
          <a:noFill/>
        </p:spPr>
        <p:txBody>
          <a:bodyPr wrap="square" rtlCol="0">
            <a:spAutoFit/>
          </a:bodyPr>
          <a:lstStyle/>
          <a:p>
            <a:r>
              <a:rPr lang="en-US" sz="2400" b="1" dirty="0"/>
              <a:t>df.info()</a:t>
            </a:r>
            <a:endParaRPr lang="en-IN" sz="2400" b="1" dirty="0"/>
          </a:p>
        </p:txBody>
      </p:sp>
    </p:spTree>
    <p:extLst>
      <p:ext uri="{BB962C8B-B14F-4D97-AF65-F5344CB8AC3E}">
        <p14:creationId xmlns:p14="http://schemas.microsoft.com/office/powerpoint/2010/main" val="3757480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B99E35-94E7-255D-1240-7F53258472C2}"/>
              </a:ext>
            </a:extLst>
          </p:cNvPr>
          <p:cNvPicPr>
            <a:picLocks noChangeAspect="1"/>
          </p:cNvPicPr>
          <p:nvPr/>
        </p:nvPicPr>
        <p:blipFill rotWithShape="1">
          <a:blip r:embed="rId2"/>
          <a:srcRect t="-2078" r="57900"/>
          <a:stretch/>
        </p:blipFill>
        <p:spPr>
          <a:xfrm>
            <a:off x="8709190" y="933331"/>
            <a:ext cx="4568660" cy="2800468"/>
          </a:xfrm>
          <a:prstGeom prst="rect">
            <a:avLst/>
          </a:prstGeom>
        </p:spPr>
      </p:pic>
      <p:sp>
        <p:nvSpPr>
          <p:cNvPr id="4" name="TextBox 3">
            <a:extLst>
              <a:ext uri="{FF2B5EF4-FFF2-40B4-BE49-F238E27FC236}">
                <a16:creationId xmlns:a16="http://schemas.microsoft.com/office/drawing/2014/main" id="{BB4CEEA3-9DB2-CFB0-CDC2-8AD27EA2FFB7}"/>
              </a:ext>
            </a:extLst>
          </p:cNvPr>
          <p:cNvSpPr txBox="1"/>
          <p:nvPr/>
        </p:nvSpPr>
        <p:spPr>
          <a:xfrm>
            <a:off x="925158" y="4948518"/>
            <a:ext cx="7519595" cy="2542363"/>
          </a:xfrm>
          <a:prstGeom prst="rect">
            <a:avLst/>
          </a:prstGeom>
          <a:noFill/>
        </p:spPr>
        <p:txBody>
          <a:bodyPr wrap="square" rtlCol="0">
            <a:spAutoFit/>
          </a:bodyPr>
          <a:lstStyle/>
          <a:p>
            <a:pPr>
              <a:lnSpc>
                <a:spcPct val="150000"/>
              </a:lnSpc>
            </a:pPr>
            <a:r>
              <a:rPr lang="en-US" dirty="0" err="1"/>
              <a:t>Categoricals</a:t>
            </a:r>
            <a:r>
              <a:rPr lang="en-US" dirty="0"/>
              <a:t> are a pandas data type corresponding to categorical variables in statistics. A categorical variable takes on a limited, and usually fixed, number of possible values (categories; levels in R). While the latter two variables may also be considered in a numerical manner by using exact values for age and highest grade completed, it is often more informative to categorize such variables into a relatively small number of groups.</a:t>
            </a:r>
            <a:endParaRPr lang="en-IN" dirty="0"/>
          </a:p>
        </p:txBody>
      </p:sp>
      <p:sp>
        <p:nvSpPr>
          <p:cNvPr id="6" name="TextBox 5">
            <a:extLst>
              <a:ext uri="{FF2B5EF4-FFF2-40B4-BE49-F238E27FC236}">
                <a16:creationId xmlns:a16="http://schemas.microsoft.com/office/drawing/2014/main" id="{6C8575B8-CF5E-9FDC-F97A-A191C0CEB24C}"/>
              </a:ext>
            </a:extLst>
          </p:cNvPr>
          <p:cNvSpPr txBox="1"/>
          <p:nvPr/>
        </p:nvSpPr>
        <p:spPr>
          <a:xfrm>
            <a:off x="925158" y="1151068"/>
            <a:ext cx="7519595" cy="2542363"/>
          </a:xfrm>
          <a:prstGeom prst="rect">
            <a:avLst/>
          </a:prstGeom>
          <a:noFill/>
        </p:spPr>
        <p:txBody>
          <a:bodyPr wrap="square" rtlCol="0">
            <a:spAutoFit/>
          </a:bodyPr>
          <a:lstStyle/>
          <a:p>
            <a:pPr>
              <a:lnSpc>
                <a:spcPct val="150000"/>
              </a:lnSpc>
            </a:pPr>
            <a:r>
              <a:rPr lang="en-US" dirty="0"/>
              <a:t>In Python, particularly when using the Pandas library, you can use the </a:t>
            </a:r>
            <a:r>
              <a:rPr lang="en-US" dirty="0" err="1"/>
              <a:t>df.dtypes</a:t>
            </a:r>
            <a:r>
              <a:rPr lang="en-US" dirty="0"/>
              <a:t> attribute to check the data types of each column (or Series) in a </a:t>
            </a:r>
            <a:r>
              <a:rPr lang="en-US" dirty="0" err="1"/>
              <a:t>DataFrame</a:t>
            </a:r>
            <a:r>
              <a:rPr lang="en-US" dirty="0"/>
              <a:t>. This is useful for understanding the data structure of your dataset. Pandas </a:t>
            </a:r>
            <a:r>
              <a:rPr lang="en-US" dirty="0" err="1"/>
              <a:t>DataFrame</a:t>
            </a:r>
            <a:r>
              <a:rPr lang="en-US" dirty="0"/>
              <a:t> is a two-dimensional size-mutable, potentially heterogeneous tabular data structure with labeled axes (rows and columns). Arithmetic operations align on both row and column labels. </a:t>
            </a:r>
            <a:endParaRPr lang="en-IN" dirty="0"/>
          </a:p>
        </p:txBody>
      </p:sp>
      <p:sp>
        <p:nvSpPr>
          <p:cNvPr id="8" name="TextBox 7">
            <a:extLst>
              <a:ext uri="{FF2B5EF4-FFF2-40B4-BE49-F238E27FC236}">
                <a16:creationId xmlns:a16="http://schemas.microsoft.com/office/drawing/2014/main" id="{885C92AB-F1CD-62A8-6FDE-B280DE8CF1CA}"/>
              </a:ext>
            </a:extLst>
          </p:cNvPr>
          <p:cNvSpPr txBox="1"/>
          <p:nvPr/>
        </p:nvSpPr>
        <p:spPr>
          <a:xfrm>
            <a:off x="925158" y="4552831"/>
            <a:ext cx="2517289" cy="461665"/>
          </a:xfrm>
          <a:prstGeom prst="rect">
            <a:avLst/>
          </a:prstGeom>
          <a:noFill/>
        </p:spPr>
        <p:txBody>
          <a:bodyPr wrap="square" rtlCol="0">
            <a:spAutoFit/>
          </a:bodyPr>
          <a:lstStyle/>
          <a:p>
            <a:r>
              <a:rPr lang="en-US" sz="2400" b="1" dirty="0"/>
              <a:t>Categorical stats</a:t>
            </a:r>
            <a:endParaRPr lang="en-IN" sz="2400" b="1" dirty="0"/>
          </a:p>
        </p:txBody>
      </p:sp>
      <p:sp>
        <p:nvSpPr>
          <p:cNvPr id="10" name="TextBox 9">
            <a:extLst>
              <a:ext uri="{FF2B5EF4-FFF2-40B4-BE49-F238E27FC236}">
                <a16:creationId xmlns:a16="http://schemas.microsoft.com/office/drawing/2014/main" id="{913963CC-C834-A912-F3D9-C6170EC82ABA}"/>
              </a:ext>
            </a:extLst>
          </p:cNvPr>
          <p:cNvSpPr txBox="1"/>
          <p:nvPr/>
        </p:nvSpPr>
        <p:spPr>
          <a:xfrm>
            <a:off x="925158" y="803251"/>
            <a:ext cx="2216075" cy="461665"/>
          </a:xfrm>
          <a:prstGeom prst="rect">
            <a:avLst/>
          </a:prstGeom>
          <a:noFill/>
        </p:spPr>
        <p:txBody>
          <a:bodyPr wrap="square" rtlCol="0">
            <a:spAutoFit/>
          </a:bodyPr>
          <a:lstStyle/>
          <a:p>
            <a:r>
              <a:rPr lang="en-US" sz="2400" b="1" dirty="0" err="1"/>
              <a:t>df.dtypes</a:t>
            </a:r>
            <a:endParaRPr lang="en-IN" sz="2400" b="1" dirty="0"/>
          </a:p>
        </p:txBody>
      </p:sp>
      <p:pic>
        <p:nvPicPr>
          <p:cNvPr id="7" name="Picture 6">
            <a:extLst>
              <a:ext uri="{FF2B5EF4-FFF2-40B4-BE49-F238E27FC236}">
                <a16:creationId xmlns:a16="http://schemas.microsoft.com/office/drawing/2014/main" id="{07211A33-101C-0C6E-CE75-15E23C0CE1AA}"/>
              </a:ext>
            </a:extLst>
          </p:cNvPr>
          <p:cNvPicPr>
            <a:picLocks noChangeAspect="1"/>
          </p:cNvPicPr>
          <p:nvPr/>
        </p:nvPicPr>
        <p:blipFill rotWithShape="1">
          <a:blip r:embed="rId3"/>
          <a:srcRect l="6368" t="5708" r="53622"/>
          <a:stretch/>
        </p:blipFill>
        <p:spPr>
          <a:xfrm>
            <a:off x="9010650" y="4948518"/>
            <a:ext cx="4838700" cy="1774869"/>
          </a:xfrm>
          <a:prstGeom prst="rect">
            <a:avLst/>
          </a:prstGeom>
        </p:spPr>
      </p:pic>
    </p:spTree>
    <p:extLst>
      <p:ext uri="{BB962C8B-B14F-4D97-AF65-F5344CB8AC3E}">
        <p14:creationId xmlns:p14="http://schemas.microsoft.com/office/powerpoint/2010/main" val="1232092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A431E8-6C66-5177-9476-9483B3A1088E}"/>
              </a:ext>
            </a:extLst>
          </p:cNvPr>
          <p:cNvPicPr>
            <a:picLocks noChangeAspect="1"/>
          </p:cNvPicPr>
          <p:nvPr/>
        </p:nvPicPr>
        <p:blipFill rotWithShape="1">
          <a:blip r:embed="rId2"/>
          <a:srcRect l="8616" r="17104"/>
          <a:stretch/>
        </p:blipFill>
        <p:spPr>
          <a:xfrm>
            <a:off x="6058946" y="2738088"/>
            <a:ext cx="8270240" cy="4122777"/>
          </a:xfrm>
          <a:prstGeom prst="rect">
            <a:avLst/>
          </a:prstGeom>
        </p:spPr>
      </p:pic>
      <p:sp>
        <p:nvSpPr>
          <p:cNvPr id="2" name="TextBox 1">
            <a:extLst>
              <a:ext uri="{FF2B5EF4-FFF2-40B4-BE49-F238E27FC236}">
                <a16:creationId xmlns:a16="http://schemas.microsoft.com/office/drawing/2014/main" id="{47FC9615-5AD4-2A1B-47AC-2BEFAD612740}"/>
              </a:ext>
            </a:extLst>
          </p:cNvPr>
          <p:cNvSpPr txBox="1"/>
          <p:nvPr/>
        </p:nvSpPr>
        <p:spPr>
          <a:xfrm>
            <a:off x="301215" y="2214881"/>
            <a:ext cx="2517290" cy="461665"/>
          </a:xfrm>
          <a:prstGeom prst="rect">
            <a:avLst/>
          </a:prstGeom>
          <a:noFill/>
        </p:spPr>
        <p:txBody>
          <a:bodyPr wrap="square" rtlCol="0">
            <a:spAutoFit/>
          </a:bodyPr>
          <a:lstStyle/>
          <a:p>
            <a:r>
              <a:rPr lang="en-US" sz="2400" b="1" dirty="0" err="1"/>
              <a:t>Summary_stats</a:t>
            </a:r>
            <a:endParaRPr lang="en-IN" sz="2400" b="1" dirty="0"/>
          </a:p>
        </p:txBody>
      </p:sp>
      <p:sp>
        <p:nvSpPr>
          <p:cNvPr id="4" name="TextBox 3">
            <a:extLst>
              <a:ext uri="{FF2B5EF4-FFF2-40B4-BE49-F238E27FC236}">
                <a16:creationId xmlns:a16="http://schemas.microsoft.com/office/drawing/2014/main" id="{6599AFB4-1533-1535-0253-C371459F0F3E}"/>
              </a:ext>
            </a:extLst>
          </p:cNvPr>
          <p:cNvSpPr txBox="1"/>
          <p:nvPr/>
        </p:nvSpPr>
        <p:spPr>
          <a:xfrm>
            <a:off x="317949" y="3320546"/>
            <a:ext cx="4550485" cy="2957861"/>
          </a:xfrm>
          <a:prstGeom prst="rect">
            <a:avLst/>
          </a:prstGeom>
          <a:noFill/>
        </p:spPr>
        <p:txBody>
          <a:bodyPr wrap="square" rtlCol="0">
            <a:spAutoFit/>
          </a:bodyPr>
          <a:lstStyle/>
          <a:p>
            <a:pPr>
              <a:lnSpc>
                <a:spcPct val="150000"/>
              </a:lnSpc>
            </a:pPr>
            <a:r>
              <a:rPr lang="en-US" dirty="0"/>
              <a:t>Descriptive or summary statistics in python – pandas, can be obtained by using the describe() function. The describe() function gives us the count , mean , standard deviation(std) , minimum , Q1(25%) , median(50%) , Q3(75%) , IQR(Q3 - Q1) and maximum values.</a:t>
            </a:r>
            <a:endParaRPr lang="en-IN" dirty="0"/>
          </a:p>
        </p:txBody>
      </p:sp>
    </p:spTree>
    <p:extLst>
      <p:ext uri="{BB962C8B-B14F-4D97-AF65-F5344CB8AC3E}">
        <p14:creationId xmlns:p14="http://schemas.microsoft.com/office/powerpoint/2010/main" val="3811607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04E7E0-12A0-B46B-0CF3-8E8B429DCB38}"/>
              </a:ext>
            </a:extLst>
          </p:cNvPr>
          <p:cNvPicPr>
            <a:picLocks noChangeAspect="1"/>
          </p:cNvPicPr>
          <p:nvPr/>
        </p:nvPicPr>
        <p:blipFill rotWithShape="1">
          <a:blip r:embed="rId2"/>
          <a:srcRect l="14400" r="42629" b="56277"/>
          <a:stretch/>
        </p:blipFill>
        <p:spPr>
          <a:xfrm>
            <a:off x="7605731" y="741680"/>
            <a:ext cx="6788465" cy="2933701"/>
          </a:xfrm>
          <a:prstGeom prst="rect">
            <a:avLst/>
          </a:prstGeom>
        </p:spPr>
      </p:pic>
      <p:pic>
        <p:nvPicPr>
          <p:cNvPr id="5" name="Picture 4">
            <a:extLst>
              <a:ext uri="{FF2B5EF4-FFF2-40B4-BE49-F238E27FC236}">
                <a16:creationId xmlns:a16="http://schemas.microsoft.com/office/drawing/2014/main" id="{234FFC2C-81C1-0105-2271-0697283348FA}"/>
              </a:ext>
            </a:extLst>
          </p:cNvPr>
          <p:cNvPicPr>
            <a:picLocks noChangeAspect="1"/>
          </p:cNvPicPr>
          <p:nvPr/>
        </p:nvPicPr>
        <p:blipFill>
          <a:blip r:embed="rId3"/>
          <a:stretch>
            <a:fillRect/>
          </a:stretch>
        </p:blipFill>
        <p:spPr>
          <a:xfrm>
            <a:off x="7499035" y="3675381"/>
            <a:ext cx="6527492" cy="4664893"/>
          </a:xfrm>
          <a:prstGeom prst="rect">
            <a:avLst/>
          </a:prstGeom>
        </p:spPr>
      </p:pic>
      <p:sp>
        <p:nvSpPr>
          <p:cNvPr id="6" name="TextBox 5">
            <a:extLst>
              <a:ext uri="{FF2B5EF4-FFF2-40B4-BE49-F238E27FC236}">
                <a16:creationId xmlns:a16="http://schemas.microsoft.com/office/drawing/2014/main" id="{39BAA7D5-77C3-D646-24DC-CD2F5CEF5DE3}"/>
              </a:ext>
            </a:extLst>
          </p:cNvPr>
          <p:cNvSpPr txBox="1"/>
          <p:nvPr/>
        </p:nvSpPr>
        <p:spPr>
          <a:xfrm>
            <a:off x="792480" y="741680"/>
            <a:ext cx="6522720" cy="6647974"/>
          </a:xfrm>
          <a:prstGeom prst="rect">
            <a:avLst/>
          </a:prstGeom>
          <a:noFill/>
        </p:spPr>
        <p:txBody>
          <a:bodyPr wrap="square" rtlCol="0">
            <a:spAutoFit/>
          </a:bodyPr>
          <a:lstStyle/>
          <a:p>
            <a:r>
              <a:rPr lang="en-US" sz="2400" b="1" dirty="0"/>
              <a:t>Visualization</a:t>
            </a:r>
          </a:p>
          <a:p>
            <a:endParaRPr lang="en-US" sz="2400" b="1" dirty="0"/>
          </a:p>
          <a:p>
            <a:r>
              <a:rPr lang="en-US" b="0" i="0" dirty="0">
                <a:solidFill>
                  <a:srgbClr val="202124"/>
                </a:solidFill>
                <a:effectLst/>
                <a:latin typeface="Calibri (Body)"/>
                <a:ea typeface="Calibri" panose="020F0502020204030204" pitchFamily="34" charset="0"/>
                <a:cs typeface="Calibri" panose="020F0502020204030204" pitchFamily="34" charset="0"/>
              </a:rPr>
              <a:t>Visualization (graphics), </a:t>
            </a:r>
            <a:r>
              <a:rPr lang="en-US" b="0" i="0" dirty="0">
                <a:solidFill>
                  <a:srgbClr val="040C28"/>
                </a:solidFill>
                <a:effectLst/>
                <a:latin typeface="Calibri (Body)"/>
                <a:ea typeface="Calibri" panose="020F0502020204030204" pitchFamily="34" charset="0"/>
                <a:cs typeface="Calibri" panose="020F0502020204030204" pitchFamily="34" charset="0"/>
              </a:rPr>
              <a:t>the physical or imagining creation of images, diagrams, or animations to communicate a message</a:t>
            </a:r>
            <a:r>
              <a:rPr lang="en-US" b="0" i="0" dirty="0">
                <a:solidFill>
                  <a:srgbClr val="202124"/>
                </a:solidFill>
                <a:effectLst/>
                <a:latin typeface="Calibri (Body)"/>
                <a:ea typeface="Calibri" panose="020F0502020204030204" pitchFamily="34" charset="0"/>
                <a:cs typeface="Calibri" panose="020F0502020204030204" pitchFamily="34" charset="0"/>
              </a:rPr>
              <a:t>. </a:t>
            </a:r>
            <a:r>
              <a:rPr lang="en-US" b="0" i="0" dirty="0">
                <a:solidFill>
                  <a:srgbClr val="040C28"/>
                </a:solidFill>
                <a:effectLst/>
                <a:latin typeface="Calibri (Body)"/>
                <a:ea typeface="Calibri" panose="020F0502020204030204" pitchFamily="34" charset="0"/>
                <a:cs typeface="Calibri" panose="020F0502020204030204" pitchFamily="34" charset="0"/>
              </a:rPr>
              <a:t>Data and information</a:t>
            </a:r>
            <a:r>
              <a:rPr lang="en-US" b="0" i="0" dirty="0">
                <a:solidFill>
                  <a:srgbClr val="202124"/>
                </a:solidFill>
                <a:effectLst/>
                <a:latin typeface="Calibri (Body)"/>
                <a:ea typeface="Calibri" panose="020F0502020204030204" pitchFamily="34" charset="0"/>
                <a:cs typeface="Calibri" panose="020F0502020204030204" pitchFamily="34" charset="0"/>
              </a:rPr>
              <a:t> visualization, the practice of creating visual representations of complex data and information.</a:t>
            </a:r>
          </a:p>
          <a:p>
            <a:endParaRPr lang="en-US" dirty="0">
              <a:solidFill>
                <a:srgbClr val="202124"/>
              </a:solidFill>
              <a:latin typeface="Calibri (Body)"/>
              <a:ea typeface="Calibri" panose="020F0502020204030204" pitchFamily="34" charset="0"/>
              <a:cs typeface="Calibri" panose="020F0502020204030204" pitchFamily="34" charset="0"/>
            </a:endParaRPr>
          </a:p>
          <a:p>
            <a:r>
              <a:rPr lang="en-US" i="0" dirty="0">
                <a:solidFill>
                  <a:srgbClr val="040C28"/>
                </a:solidFill>
                <a:effectLst/>
                <a:latin typeface="Calibri (Body)"/>
                <a:ea typeface="Calibri" panose="020F0502020204030204" pitchFamily="34" charset="0"/>
                <a:cs typeface="Calibri" panose="020F0502020204030204" pitchFamily="34" charset="0"/>
              </a:rPr>
              <a:t>The graphic depiction of data and information</a:t>
            </a:r>
            <a:r>
              <a:rPr lang="en-US" i="0" dirty="0">
                <a:solidFill>
                  <a:srgbClr val="4D5156"/>
                </a:solidFill>
                <a:effectLst/>
                <a:latin typeface="Calibri (Body)"/>
                <a:ea typeface="Calibri" panose="020F0502020204030204" pitchFamily="34" charset="0"/>
                <a:cs typeface="Calibri" panose="020F0502020204030204" pitchFamily="34" charset="0"/>
              </a:rPr>
              <a:t> </a:t>
            </a:r>
            <a:r>
              <a:rPr lang="en-US" b="0" i="0" dirty="0">
                <a:solidFill>
                  <a:srgbClr val="4D5156"/>
                </a:solidFill>
                <a:effectLst/>
                <a:latin typeface="Calibri (Body)"/>
                <a:ea typeface="Calibri" panose="020F0502020204030204" pitchFamily="34" charset="0"/>
                <a:cs typeface="Calibri" panose="020F0502020204030204" pitchFamily="34" charset="0"/>
              </a:rPr>
              <a:t>is known as data visualization. Converting unstructured data into visual representations like maps, charts, graphs, and infographics helps users comprehend the data's patterns, trends, and relationships</a:t>
            </a:r>
          </a:p>
          <a:p>
            <a:endParaRPr lang="en-US" dirty="0">
              <a:solidFill>
                <a:srgbClr val="4D5156"/>
              </a:solidFill>
              <a:latin typeface="Calibri (Body)"/>
              <a:ea typeface="Calibri" panose="020F0502020204030204" pitchFamily="34" charset="0"/>
              <a:cs typeface="Calibri" panose="020F0502020204030204" pitchFamily="34" charset="0"/>
            </a:endParaRPr>
          </a:p>
          <a:p>
            <a:endParaRPr lang="en-US" dirty="0">
              <a:solidFill>
                <a:srgbClr val="4D5156"/>
              </a:solidFill>
              <a:latin typeface="Calibri (Body)"/>
              <a:ea typeface="Calibri" panose="020F0502020204030204" pitchFamily="34" charset="0"/>
              <a:cs typeface="Calibri" panose="020F0502020204030204" pitchFamily="34" charset="0"/>
            </a:endParaRPr>
          </a:p>
          <a:p>
            <a:r>
              <a:rPr lang="en-US" dirty="0">
                <a:solidFill>
                  <a:srgbClr val="202124"/>
                </a:solidFill>
                <a:latin typeface="Calibri (Body)"/>
                <a:ea typeface="Calibri" panose="020F0502020204030204" pitchFamily="34" charset="0"/>
                <a:cs typeface="Calibri" panose="020F0502020204030204" pitchFamily="34" charset="0"/>
              </a:rPr>
              <a:t>The total mean of product 2 is represented in histogram</a:t>
            </a:r>
          </a:p>
          <a:p>
            <a:endParaRPr lang="en-US" dirty="0">
              <a:solidFill>
                <a:srgbClr val="4D5156"/>
              </a:solidFill>
              <a:latin typeface="Calibri (Body)"/>
              <a:ea typeface="Calibri" panose="020F0502020204030204" pitchFamily="34" charset="0"/>
              <a:cs typeface="Calibri" panose="020F0502020204030204" pitchFamily="34" charset="0"/>
            </a:endParaRPr>
          </a:p>
          <a:p>
            <a:endParaRPr lang="en-US" dirty="0">
              <a:solidFill>
                <a:srgbClr val="4D5156"/>
              </a:solidFill>
              <a:latin typeface="Calibri (Body)"/>
              <a:ea typeface="Calibri" panose="020F0502020204030204" pitchFamily="34" charset="0"/>
              <a:cs typeface="Calibri" panose="020F0502020204030204" pitchFamily="34" charset="0"/>
            </a:endParaRPr>
          </a:p>
          <a:p>
            <a:r>
              <a:rPr lang="en-US" b="0" i="0" dirty="0">
                <a:solidFill>
                  <a:srgbClr val="4D5156"/>
                </a:solidFill>
                <a:effectLst/>
                <a:latin typeface="Calibri   "/>
              </a:rPr>
              <a:t>The mean is </a:t>
            </a:r>
            <a:r>
              <a:rPr lang="en-US" b="0" i="0" dirty="0">
                <a:solidFill>
                  <a:srgbClr val="040C28"/>
                </a:solidFill>
                <a:effectLst/>
                <a:latin typeface="Calibri   "/>
              </a:rPr>
              <a:t>the average or the most common value in a collection of numbers</a:t>
            </a:r>
            <a:r>
              <a:rPr lang="en-US" b="0" i="0" dirty="0">
                <a:solidFill>
                  <a:srgbClr val="4D5156"/>
                </a:solidFill>
                <a:effectLst/>
                <a:latin typeface="Calibri   "/>
              </a:rPr>
              <a:t>. In statistics, it is a measure of central tendency of a probability distribution along median and mode. It is also referred to as an expected value. It is a statistical concept that carries a major significance in finance.</a:t>
            </a:r>
            <a:endParaRPr lang="en-US" b="0" i="0" dirty="0">
              <a:solidFill>
                <a:srgbClr val="202124"/>
              </a:solidFill>
              <a:effectLst/>
              <a:latin typeface="Calibri   "/>
            </a:endParaRPr>
          </a:p>
          <a:p>
            <a:br>
              <a:rPr lang="en-US" b="0" i="0" dirty="0">
                <a:solidFill>
                  <a:srgbClr val="202124"/>
                </a:solidFill>
                <a:effectLst/>
                <a:latin typeface="arial" panose="020B0604020202020204" pitchFamily="34" charset="0"/>
              </a:rPr>
            </a:br>
            <a:endParaRPr lang="en-US" dirty="0">
              <a:solidFill>
                <a:srgbClr val="4D5156"/>
              </a:solidFill>
              <a:latin typeface="Calibri (Body)"/>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682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7B437E-BDC9-5D01-934C-F0181BF3043E}"/>
              </a:ext>
            </a:extLst>
          </p:cNvPr>
          <p:cNvPicPr>
            <a:picLocks noChangeAspect="1"/>
          </p:cNvPicPr>
          <p:nvPr/>
        </p:nvPicPr>
        <p:blipFill>
          <a:blip r:embed="rId2"/>
          <a:stretch>
            <a:fillRect/>
          </a:stretch>
        </p:blipFill>
        <p:spPr>
          <a:xfrm>
            <a:off x="7315200" y="335122"/>
            <a:ext cx="6420109" cy="3635055"/>
          </a:xfrm>
          <a:prstGeom prst="rect">
            <a:avLst/>
          </a:prstGeom>
        </p:spPr>
      </p:pic>
      <p:pic>
        <p:nvPicPr>
          <p:cNvPr id="7" name="Picture 6">
            <a:extLst>
              <a:ext uri="{FF2B5EF4-FFF2-40B4-BE49-F238E27FC236}">
                <a16:creationId xmlns:a16="http://schemas.microsoft.com/office/drawing/2014/main" id="{46D0E0F3-6460-65A4-026D-3A9EEAEC0C07}"/>
              </a:ext>
            </a:extLst>
          </p:cNvPr>
          <p:cNvPicPr>
            <a:picLocks noChangeAspect="1"/>
          </p:cNvPicPr>
          <p:nvPr/>
        </p:nvPicPr>
        <p:blipFill>
          <a:blip r:embed="rId3"/>
          <a:stretch>
            <a:fillRect/>
          </a:stretch>
        </p:blipFill>
        <p:spPr>
          <a:xfrm>
            <a:off x="7467600" y="4259424"/>
            <a:ext cx="5390253" cy="3720635"/>
          </a:xfrm>
          <a:prstGeom prst="rect">
            <a:avLst/>
          </a:prstGeom>
        </p:spPr>
      </p:pic>
      <p:sp>
        <p:nvSpPr>
          <p:cNvPr id="8" name="TextBox 7">
            <a:extLst>
              <a:ext uri="{FF2B5EF4-FFF2-40B4-BE49-F238E27FC236}">
                <a16:creationId xmlns:a16="http://schemas.microsoft.com/office/drawing/2014/main" id="{8D1EEB44-2209-70E6-3466-08A9AF90AC88}"/>
              </a:ext>
            </a:extLst>
          </p:cNvPr>
          <p:cNvSpPr txBox="1"/>
          <p:nvPr/>
        </p:nvSpPr>
        <p:spPr>
          <a:xfrm>
            <a:off x="772159" y="609600"/>
            <a:ext cx="6543041" cy="6463308"/>
          </a:xfrm>
          <a:prstGeom prst="rect">
            <a:avLst/>
          </a:prstGeom>
          <a:noFill/>
        </p:spPr>
        <p:txBody>
          <a:bodyPr wrap="square" rtlCol="0">
            <a:spAutoFit/>
          </a:bodyPr>
          <a:lstStyle/>
          <a:p>
            <a:r>
              <a:rPr lang="en-US" b="0" i="0" dirty="0">
                <a:solidFill>
                  <a:srgbClr val="1F1F1F"/>
                </a:solidFill>
                <a:effectLst/>
                <a:latin typeface="Calibri   "/>
              </a:rPr>
              <a:t>Data visualization is the representation of information and data using charts, graphs, maps, and other visual tools. These visualizations allow us to easily understand any patterns, trends, or outliers in a data set.</a:t>
            </a:r>
          </a:p>
          <a:p>
            <a:endParaRPr lang="en-US" b="0" i="0" dirty="0">
              <a:solidFill>
                <a:srgbClr val="1F1F1F"/>
              </a:solidFill>
              <a:effectLst/>
              <a:latin typeface="Calibri   "/>
            </a:endParaRPr>
          </a:p>
          <a:p>
            <a:r>
              <a:rPr lang="en-US" b="0" i="0" dirty="0">
                <a:solidFill>
                  <a:srgbClr val="1F1F1F"/>
                </a:solidFill>
                <a:effectLst/>
                <a:latin typeface="Calibri   "/>
              </a:rPr>
              <a:t>Data visualization also presents data to the general public or specific audiences without technical knowledge in an accessible manner. For example, the health agency in a government might provide a map of vaccinated regions.</a:t>
            </a:r>
          </a:p>
          <a:p>
            <a:endParaRPr lang="en-US" b="0" i="0" dirty="0">
              <a:solidFill>
                <a:srgbClr val="1F1F1F"/>
              </a:solidFill>
              <a:effectLst/>
              <a:latin typeface="Calibri   "/>
            </a:endParaRPr>
          </a:p>
          <a:p>
            <a:r>
              <a:rPr lang="en-US" b="0" i="0" dirty="0">
                <a:solidFill>
                  <a:srgbClr val="1F1F1F"/>
                </a:solidFill>
                <a:effectLst/>
                <a:latin typeface="Calibri   "/>
              </a:rPr>
              <a:t>The purpose of data visualization is to help drive informed decision-making and to add colorful meaning to an otherwise bland database.</a:t>
            </a:r>
          </a:p>
          <a:p>
            <a:endParaRPr lang="en-US" dirty="0">
              <a:solidFill>
                <a:srgbClr val="202124"/>
              </a:solidFill>
              <a:latin typeface="Calibri   "/>
              <a:ea typeface="Calibri" panose="020F0502020204030204" pitchFamily="34" charset="0"/>
              <a:cs typeface="Calibri" panose="020F0502020204030204" pitchFamily="34" charset="0"/>
            </a:endParaRPr>
          </a:p>
          <a:p>
            <a:endParaRPr lang="en-US" dirty="0">
              <a:solidFill>
                <a:srgbClr val="202124"/>
              </a:solidFill>
              <a:latin typeface="Calibri   "/>
              <a:ea typeface="Calibri" panose="020F0502020204030204" pitchFamily="34" charset="0"/>
              <a:cs typeface="Calibri" panose="020F0502020204030204" pitchFamily="34" charset="0"/>
            </a:endParaRPr>
          </a:p>
          <a:p>
            <a:r>
              <a:rPr lang="en-US" dirty="0">
                <a:solidFill>
                  <a:srgbClr val="202124"/>
                </a:solidFill>
                <a:latin typeface="Calibri   "/>
                <a:ea typeface="Calibri" panose="020F0502020204030204" pitchFamily="34" charset="0"/>
                <a:cs typeface="Calibri" panose="020F0502020204030204" pitchFamily="34" charset="0"/>
              </a:rPr>
              <a:t>The total mean of product 2 is represented in line graph</a:t>
            </a:r>
          </a:p>
          <a:p>
            <a:endParaRPr lang="en-US" dirty="0">
              <a:solidFill>
                <a:srgbClr val="202124"/>
              </a:solidFill>
              <a:latin typeface="Calibri   "/>
              <a:ea typeface="Calibri" panose="020F0502020204030204" pitchFamily="34" charset="0"/>
              <a:cs typeface="Calibri" panose="020F0502020204030204" pitchFamily="34" charset="0"/>
            </a:endParaRPr>
          </a:p>
          <a:p>
            <a:r>
              <a:rPr lang="en-US" b="0" i="0" dirty="0">
                <a:solidFill>
                  <a:srgbClr val="393939"/>
                </a:solidFill>
                <a:effectLst/>
                <a:latin typeface="Calibri   "/>
              </a:rPr>
              <a:t>Revenue meaning is the money that is produced by carrying out normal business operations and is calculated by multiplying the average sales price by the number of items sold. It is the total sum of money from which other costs and expenses are subtracted to calculate net income.</a:t>
            </a:r>
            <a:endParaRPr lang="en-US" dirty="0">
              <a:solidFill>
                <a:srgbClr val="202124"/>
              </a:solidFill>
              <a:latin typeface="Calibri   "/>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1579848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8C40E6-D2A0-2CEB-BD1E-9243F3D28582}"/>
              </a:ext>
            </a:extLst>
          </p:cNvPr>
          <p:cNvPicPr>
            <a:picLocks noChangeAspect="1"/>
          </p:cNvPicPr>
          <p:nvPr/>
        </p:nvPicPr>
        <p:blipFill>
          <a:blip r:embed="rId2"/>
          <a:stretch>
            <a:fillRect/>
          </a:stretch>
        </p:blipFill>
        <p:spPr>
          <a:xfrm>
            <a:off x="7694084" y="540881"/>
            <a:ext cx="5951736" cy="3200677"/>
          </a:xfrm>
          <a:prstGeom prst="rect">
            <a:avLst/>
          </a:prstGeom>
        </p:spPr>
      </p:pic>
      <p:pic>
        <p:nvPicPr>
          <p:cNvPr id="5" name="Picture 4">
            <a:extLst>
              <a:ext uri="{FF2B5EF4-FFF2-40B4-BE49-F238E27FC236}">
                <a16:creationId xmlns:a16="http://schemas.microsoft.com/office/drawing/2014/main" id="{2EB68A51-0739-B88F-0BD9-8DA86A8ED232}"/>
              </a:ext>
            </a:extLst>
          </p:cNvPr>
          <p:cNvPicPr>
            <a:picLocks noChangeAspect="1"/>
          </p:cNvPicPr>
          <p:nvPr/>
        </p:nvPicPr>
        <p:blipFill>
          <a:blip r:embed="rId3"/>
          <a:stretch>
            <a:fillRect/>
          </a:stretch>
        </p:blipFill>
        <p:spPr>
          <a:xfrm>
            <a:off x="7694084" y="4305163"/>
            <a:ext cx="5269841" cy="3530159"/>
          </a:xfrm>
          <a:prstGeom prst="rect">
            <a:avLst/>
          </a:prstGeom>
        </p:spPr>
      </p:pic>
      <p:sp>
        <p:nvSpPr>
          <p:cNvPr id="9" name="TextBox 8">
            <a:extLst>
              <a:ext uri="{FF2B5EF4-FFF2-40B4-BE49-F238E27FC236}">
                <a16:creationId xmlns:a16="http://schemas.microsoft.com/office/drawing/2014/main" id="{FF5E9F17-2DB1-C824-3B95-BF6868A57F54}"/>
              </a:ext>
            </a:extLst>
          </p:cNvPr>
          <p:cNvSpPr txBox="1"/>
          <p:nvPr/>
        </p:nvSpPr>
        <p:spPr>
          <a:xfrm>
            <a:off x="984580" y="1298644"/>
            <a:ext cx="6400800" cy="5632311"/>
          </a:xfrm>
          <a:prstGeom prst="rect">
            <a:avLst/>
          </a:prstGeom>
          <a:noFill/>
        </p:spPr>
        <p:txBody>
          <a:bodyPr wrap="square" rtlCol="0">
            <a:spAutoFit/>
          </a:bodyPr>
          <a:lstStyle/>
          <a:p>
            <a:r>
              <a:rPr lang="en-US" b="0" i="0" dirty="0">
                <a:solidFill>
                  <a:srgbClr val="666666"/>
                </a:solidFill>
                <a:effectLst/>
                <a:latin typeface="Calibri" panose="020F0502020204030204" pitchFamily="34" charset="0"/>
                <a:ea typeface="Calibri" panose="020F0502020204030204" pitchFamily="34" charset="0"/>
                <a:cs typeface="Calibri" panose="020F0502020204030204" pitchFamily="34" charset="0"/>
              </a:rPr>
              <a:t>Data visualization is the practice of translating information into a visual context, such as a map or graph, to make data easier for the human brain to understand and pull insights from. The main goal of data visualization is to make it easier to identify patterns, trends and outliers in large </a:t>
            </a:r>
            <a:r>
              <a:rPr lang="en-US" b="0" i="0" dirty="0">
                <a:solidFill>
                  <a:srgbClr val="007CAD"/>
                </a:solidFill>
                <a:effectLst/>
                <a:latin typeface="Calibri" panose="020F0502020204030204" pitchFamily="34" charset="0"/>
                <a:ea typeface="Calibri" panose="020F0502020204030204" pitchFamily="34" charset="0"/>
                <a:cs typeface="Calibri" panose="020F0502020204030204" pitchFamily="34" charset="0"/>
              </a:rPr>
              <a:t>data sets</a:t>
            </a:r>
            <a:r>
              <a:rPr lang="en-US" b="0" i="0" dirty="0">
                <a:solidFill>
                  <a:srgbClr val="666666"/>
                </a:solidFill>
                <a:effectLst/>
                <a:latin typeface="Calibri" panose="020F0502020204030204" pitchFamily="34" charset="0"/>
                <a:ea typeface="Calibri" panose="020F0502020204030204" pitchFamily="34" charset="0"/>
                <a:cs typeface="Calibri" panose="020F0502020204030204" pitchFamily="34" charset="0"/>
              </a:rPr>
              <a:t>. The term is often used interchangeably with others, including information graphics, information visualization and statistical graphics.</a:t>
            </a:r>
          </a:p>
          <a:p>
            <a:r>
              <a:rPr lang="en-US" b="0" i="0" dirty="0">
                <a:solidFill>
                  <a:srgbClr val="666666"/>
                </a:solidFill>
                <a:effectLst/>
                <a:latin typeface="Calibri" panose="020F0502020204030204" pitchFamily="34" charset="0"/>
                <a:ea typeface="Calibri" panose="020F0502020204030204" pitchFamily="34" charset="0"/>
                <a:cs typeface="Calibri" panose="020F0502020204030204" pitchFamily="34" charset="0"/>
              </a:rPr>
              <a:t>Data visualization is one of the steps of the </a:t>
            </a:r>
            <a:r>
              <a:rPr lang="en-US" b="0" i="0" u="sng" dirty="0">
                <a:solidFill>
                  <a:srgbClr val="007CAD"/>
                </a:solidFill>
                <a:effectLst/>
                <a:latin typeface="Calibri" panose="020F0502020204030204" pitchFamily="34" charset="0"/>
                <a:ea typeface="Calibri" panose="020F0502020204030204" pitchFamily="34" charset="0"/>
                <a:cs typeface="Calibri" panose="020F0502020204030204" pitchFamily="34" charset="0"/>
              </a:rPr>
              <a:t>data science</a:t>
            </a:r>
            <a:r>
              <a:rPr lang="en-US" b="0" i="0" dirty="0">
                <a:solidFill>
                  <a:srgbClr val="666666"/>
                </a:solidFill>
                <a:effectLst/>
                <a:latin typeface="Calibri" panose="020F0502020204030204" pitchFamily="34" charset="0"/>
                <a:ea typeface="Calibri" panose="020F0502020204030204" pitchFamily="34" charset="0"/>
                <a:cs typeface="Calibri" panose="020F0502020204030204" pitchFamily="34" charset="0"/>
              </a:rPr>
              <a:t> process, which states that after data has been collected, processed and modeled, it must be visualized for conclusions to be made. Data visualization is also an element of the broader data presentation architecture (DPA) discipline, which aims to identify, locate, manipulate, format and deliver data in the most efficient way possible</a:t>
            </a:r>
          </a:p>
          <a:p>
            <a:r>
              <a:rPr lang="en-US" b="1" i="0" dirty="0">
                <a:solidFill>
                  <a:srgbClr val="444444"/>
                </a:solidFill>
                <a:effectLst/>
                <a:latin typeface="Calibri    "/>
              </a:rPr>
              <a:t>Scatter plots</a:t>
            </a:r>
            <a:r>
              <a:rPr lang="en-US" b="0" i="0" dirty="0">
                <a:solidFill>
                  <a:srgbClr val="444444"/>
                </a:solidFill>
                <a:effectLst/>
                <a:latin typeface="Calibri    "/>
              </a:rPr>
              <a:t> are the graphs that present the relationship between two variables in a data-set. It represents data points on a two-dimensional plane or on a </a:t>
            </a:r>
            <a:r>
              <a:rPr lang="en-US" b="1" i="0" dirty="0">
                <a:solidFill>
                  <a:srgbClr val="444444"/>
                </a:solidFill>
                <a:effectLst/>
                <a:latin typeface="Calibri    "/>
              </a:rPr>
              <a:t>Cartesian system</a:t>
            </a:r>
            <a:r>
              <a:rPr lang="en-US" b="0" i="0" dirty="0">
                <a:solidFill>
                  <a:srgbClr val="444444"/>
                </a:solidFill>
                <a:effectLst/>
                <a:latin typeface="Calibri    "/>
              </a:rPr>
              <a:t>. The independent variable or attribute is plotted on the X-axis, while the dependent variable is plotted on the Y-axis. These plots are often called </a:t>
            </a:r>
            <a:r>
              <a:rPr lang="en-US" b="1" i="0" dirty="0">
                <a:solidFill>
                  <a:srgbClr val="444444"/>
                </a:solidFill>
                <a:effectLst/>
                <a:latin typeface="Calibri    "/>
              </a:rPr>
              <a:t>scatter graphs</a:t>
            </a:r>
            <a:r>
              <a:rPr lang="en-US" b="0" i="0" dirty="0">
                <a:solidFill>
                  <a:srgbClr val="444444"/>
                </a:solidFill>
                <a:effectLst/>
                <a:latin typeface="Calibri    "/>
              </a:rPr>
              <a:t> or </a:t>
            </a:r>
            <a:r>
              <a:rPr lang="en-US" b="1" i="0" dirty="0">
                <a:solidFill>
                  <a:srgbClr val="444444"/>
                </a:solidFill>
                <a:effectLst/>
                <a:latin typeface="Calibri    "/>
              </a:rPr>
              <a:t>scatter diagrams</a:t>
            </a:r>
            <a:r>
              <a:rPr lang="en-US" b="0" i="0" dirty="0">
                <a:solidFill>
                  <a:srgbClr val="444444"/>
                </a:solidFill>
                <a:effectLst/>
                <a:latin typeface="Calibri    "/>
              </a:rPr>
              <a:t>.</a:t>
            </a:r>
            <a:endParaRPr lang="en-IN" dirty="0">
              <a:latin typeface="Calibri    "/>
            </a:endParaRPr>
          </a:p>
        </p:txBody>
      </p:sp>
    </p:spTree>
    <p:extLst>
      <p:ext uri="{BB962C8B-B14F-4D97-AF65-F5344CB8AC3E}">
        <p14:creationId xmlns:p14="http://schemas.microsoft.com/office/powerpoint/2010/main" val="2808195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91440" y="-33827"/>
            <a:ext cx="14630400" cy="8229600"/>
          </a:xfrm>
          <a:prstGeom prst="rect">
            <a:avLst/>
          </a:prstGeom>
          <a:solidFill>
            <a:srgbClr val="FFFFFF"/>
          </a:solidFill>
          <a:ln w="13811">
            <a:solidFill>
              <a:srgbClr val="E5E0DF"/>
            </a:solidFill>
            <a:prstDash val="solid"/>
          </a:ln>
        </p:spPr>
        <p:txBody>
          <a:bodyPr/>
          <a:lstStyle/>
          <a:p>
            <a:endParaRPr lang="en-IN"/>
          </a:p>
        </p:txBody>
      </p:sp>
      <p:sp>
        <p:nvSpPr>
          <p:cNvPr id="4" name="Text 2"/>
          <p:cNvSpPr/>
          <p:nvPr/>
        </p:nvSpPr>
        <p:spPr>
          <a:xfrm>
            <a:off x="-91440" y="33827"/>
            <a:ext cx="8778240" cy="1577259"/>
          </a:xfrm>
          <a:prstGeom prst="rect">
            <a:avLst/>
          </a:prstGeom>
          <a:noFill/>
          <a:ln/>
        </p:spPr>
        <p:txBody>
          <a:bodyPr wrap="square" rtlCol="0" anchor="t"/>
          <a:lstStyle/>
          <a:p>
            <a:pPr marL="0" indent="0">
              <a:lnSpc>
                <a:spcPts val="6561"/>
              </a:lnSpc>
              <a:buNone/>
            </a:pPr>
            <a:r>
              <a:rPr lang="en-US" sz="5249" b="1" kern="0" spc="-157" dirty="0">
                <a:solidFill>
                  <a:srgbClr val="000000"/>
                </a:solidFill>
                <a:latin typeface="Inter" pitchFamily="34" charset="0"/>
                <a:ea typeface="Inter" pitchFamily="34" charset="-122"/>
                <a:cs typeface="Inter" pitchFamily="34" charset="-120"/>
              </a:rPr>
              <a:t>Supervised Learning-Regression for Product Sales Analysis</a:t>
            </a:r>
            <a:endParaRPr lang="en-US" sz="5249" dirty="0"/>
          </a:p>
        </p:txBody>
      </p:sp>
      <p:sp>
        <p:nvSpPr>
          <p:cNvPr id="5" name="Text 3"/>
          <p:cNvSpPr/>
          <p:nvPr/>
        </p:nvSpPr>
        <p:spPr>
          <a:xfrm>
            <a:off x="91440" y="2862018"/>
            <a:ext cx="74776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Discover how supervised learning regression can revolutionize your product sales analysis. Explore key concepts, data preparation, model building, and real-world applications.</a:t>
            </a:r>
            <a:endParaRPr lang="en-US" sz="1750" dirty="0"/>
          </a:p>
        </p:txBody>
      </p:sp>
      <p:sp>
        <p:nvSpPr>
          <p:cNvPr id="7" name="Text 5"/>
          <p:cNvSpPr/>
          <p:nvPr/>
        </p:nvSpPr>
        <p:spPr>
          <a:xfrm>
            <a:off x="923806" y="5984200"/>
            <a:ext cx="174069" cy="365760"/>
          </a:xfrm>
          <a:prstGeom prst="rect">
            <a:avLst/>
          </a:prstGeom>
          <a:noFill/>
          <a:ln/>
        </p:spPr>
        <p:txBody>
          <a:bodyPr wrap="none" rtlCol="0" anchor="t"/>
          <a:lstStyle/>
          <a:p>
            <a:pPr marL="0" indent="0" algn="ctr">
              <a:lnSpc>
                <a:spcPts val="2880"/>
              </a:lnSpc>
              <a:buNone/>
            </a:pPr>
            <a:r>
              <a:rPr lang="en-US" sz="1152" kern="0" spc="-35" dirty="0">
                <a:solidFill>
                  <a:srgbClr val="FFFFFF"/>
                </a:solidFill>
                <a:latin typeface="Inter" pitchFamily="34" charset="0"/>
                <a:ea typeface="Inter" pitchFamily="34" charset="-122"/>
                <a:cs typeface="Inter" pitchFamily="34" charset="-120"/>
              </a:rPr>
              <a:t>JS</a:t>
            </a:r>
            <a:endParaRPr lang="en-US" sz="1152" dirty="0"/>
          </a:p>
        </p:txBody>
      </p:sp>
      <p:sp>
        <p:nvSpPr>
          <p:cNvPr id="8" name="Text 6"/>
          <p:cNvSpPr/>
          <p:nvPr/>
        </p:nvSpPr>
        <p:spPr>
          <a:xfrm>
            <a:off x="1299686" y="5994797"/>
            <a:ext cx="1569839" cy="388858"/>
          </a:xfrm>
          <a:prstGeom prst="rect">
            <a:avLst/>
          </a:prstGeom>
          <a:noFill/>
          <a:ln/>
        </p:spPr>
        <p:txBody>
          <a:bodyPr wrap="none" rtlCol="0" anchor="t"/>
          <a:lstStyle/>
          <a:p>
            <a:pPr marL="0" indent="0" algn="l">
              <a:lnSpc>
                <a:spcPts val="3062"/>
              </a:lnSpc>
              <a:buNone/>
            </a:pPr>
            <a:endParaRPr lang="en-US" sz="2187" dirty="0"/>
          </a:p>
        </p:txBody>
      </p:sp>
      <p:pic>
        <p:nvPicPr>
          <p:cNvPr id="11" name="Picture 10">
            <a:extLst>
              <a:ext uri="{FF2B5EF4-FFF2-40B4-BE49-F238E27FC236}">
                <a16:creationId xmlns:a16="http://schemas.microsoft.com/office/drawing/2014/main" id="{BE224741-C109-6693-F90D-CD9AC14138C5}"/>
              </a:ext>
            </a:extLst>
          </p:cNvPr>
          <p:cNvPicPr>
            <a:picLocks noChangeAspect="1"/>
          </p:cNvPicPr>
          <p:nvPr/>
        </p:nvPicPr>
        <p:blipFill>
          <a:blip r:embed="rId3"/>
          <a:stretch>
            <a:fillRect/>
          </a:stretch>
        </p:blipFill>
        <p:spPr>
          <a:xfrm>
            <a:off x="8934380" y="91440"/>
            <a:ext cx="5357000" cy="4641828"/>
          </a:xfrm>
          <a:prstGeom prst="rect">
            <a:avLst/>
          </a:prstGeom>
        </p:spPr>
      </p:pic>
      <p:pic>
        <p:nvPicPr>
          <p:cNvPr id="13" name="Picture 12">
            <a:extLst>
              <a:ext uri="{FF2B5EF4-FFF2-40B4-BE49-F238E27FC236}">
                <a16:creationId xmlns:a16="http://schemas.microsoft.com/office/drawing/2014/main" id="{851242EE-78D5-471B-5389-F604A2972443}"/>
              </a:ext>
            </a:extLst>
          </p:cNvPr>
          <p:cNvPicPr>
            <a:picLocks noChangeAspect="1"/>
          </p:cNvPicPr>
          <p:nvPr/>
        </p:nvPicPr>
        <p:blipFill>
          <a:blip r:embed="rId4"/>
          <a:stretch>
            <a:fillRect/>
          </a:stretch>
        </p:blipFill>
        <p:spPr>
          <a:xfrm>
            <a:off x="9060499" y="4733268"/>
            <a:ext cx="5104762" cy="3530159"/>
          </a:xfrm>
          <a:prstGeom prst="rect">
            <a:avLst/>
          </a:prstGeom>
        </p:spPr>
      </p:pic>
      <p:sp>
        <p:nvSpPr>
          <p:cNvPr id="15" name="TextBox 14">
            <a:extLst>
              <a:ext uri="{FF2B5EF4-FFF2-40B4-BE49-F238E27FC236}">
                <a16:creationId xmlns:a16="http://schemas.microsoft.com/office/drawing/2014/main" id="{D9C836BD-7F45-979D-E2E4-05309D813885}"/>
              </a:ext>
            </a:extLst>
          </p:cNvPr>
          <p:cNvSpPr txBox="1"/>
          <p:nvPr/>
        </p:nvSpPr>
        <p:spPr>
          <a:xfrm>
            <a:off x="91440" y="4733268"/>
            <a:ext cx="8310420" cy="3170099"/>
          </a:xfrm>
          <a:prstGeom prst="rect">
            <a:avLst/>
          </a:prstGeom>
          <a:noFill/>
        </p:spPr>
        <p:txBody>
          <a:bodyPr wrap="square" rtlCol="0">
            <a:spAutoFit/>
          </a:bodyPr>
          <a:lstStyle/>
          <a:p>
            <a:r>
              <a:rPr lang="en-US" sz="2000" b="1" i="0" dirty="0">
                <a:solidFill>
                  <a:srgbClr val="4D5156"/>
                </a:solidFill>
                <a:effectLst/>
                <a:ea typeface="Calibri" panose="020F0502020204030204" pitchFamily="34" charset="0"/>
                <a:cs typeface="Calibri" panose="020F0502020204030204" pitchFamily="34" charset="0"/>
              </a:rPr>
              <a:t>Supervised Learning Regression</a:t>
            </a:r>
          </a:p>
          <a:p>
            <a:endParaRPr lang="en-US" dirty="0">
              <a:solidFill>
                <a:srgbClr val="4D5156"/>
              </a:solidFill>
              <a:latin typeface="Google Sans"/>
            </a:endParaRPr>
          </a:p>
          <a:p>
            <a:r>
              <a:rPr lang="en-US" b="0" i="0" dirty="0">
                <a:solidFill>
                  <a:srgbClr val="4D5156"/>
                </a:solidFill>
                <a:effectLst/>
                <a:latin typeface="Calibri" panose="020F0502020204030204" pitchFamily="34" charset="0"/>
                <a:ea typeface="Calibri" panose="020F0502020204030204" pitchFamily="34" charset="0"/>
                <a:cs typeface="Calibri" panose="020F0502020204030204" pitchFamily="34" charset="0"/>
              </a:rPr>
              <a:t>Formulating a regression analysis </a:t>
            </a:r>
            <a:r>
              <a:rPr lang="en-US" b="0" i="0" dirty="0">
                <a:solidFill>
                  <a:srgbClr val="040C28"/>
                </a:solidFill>
                <a:effectLst/>
                <a:latin typeface="Calibri" panose="020F0502020204030204" pitchFamily="34" charset="0"/>
                <a:ea typeface="Calibri" panose="020F0502020204030204" pitchFamily="34" charset="0"/>
                <a:cs typeface="Calibri" panose="020F0502020204030204" pitchFamily="34" charset="0"/>
              </a:rPr>
              <a:t>helps you predict the effects of the independent variable on the dependent one</a:t>
            </a:r>
            <a:r>
              <a:rPr lang="en-US" b="0" i="0" dirty="0">
                <a:solidFill>
                  <a:srgbClr val="4D5156"/>
                </a:solidFill>
                <a:effectLst/>
                <a:latin typeface="Calibri" panose="020F0502020204030204" pitchFamily="34" charset="0"/>
                <a:ea typeface="Calibri" panose="020F0502020204030204" pitchFamily="34" charset="0"/>
                <a:cs typeface="Calibri" panose="020F0502020204030204" pitchFamily="34" charset="0"/>
              </a:rPr>
              <a:t>. Example: we can say that age and height can be described using a linear regression model. Since a person's height increases as age increases, they have a linear relationship</a:t>
            </a:r>
          </a:p>
          <a:p>
            <a:endParaRPr lang="en-US" dirty="0">
              <a:solidFill>
                <a:srgbClr val="4D5156"/>
              </a:solidFill>
              <a:latin typeface="Calibri" panose="020F0502020204030204" pitchFamily="34" charset="0"/>
              <a:ea typeface="Calibri" panose="020F0502020204030204" pitchFamily="34" charset="0"/>
              <a:cs typeface="Calibri" panose="020F0502020204030204" pitchFamily="34" charset="0"/>
            </a:endParaRPr>
          </a:p>
          <a:p>
            <a:r>
              <a:rPr lang="en-US" b="0" i="0" dirty="0">
                <a:solidFill>
                  <a:srgbClr val="111111"/>
                </a:solidFill>
                <a:effectLst/>
                <a:latin typeface="SourceSansPro"/>
              </a:rPr>
              <a:t>Regression is a statistical method used in finance, investing, and other disciplines that attempts to determine the strength and character of the relationship between one dependent variable (usually denoted by Y) and a series of other variables (known as independent variables).</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89B934-3E42-AD45-EA1F-7D2FFEC21AD7}"/>
              </a:ext>
            </a:extLst>
          </p:cNvPr>
          <p:cNvSpPr txBox="1"/>
          <p:nvPr/>
        </p:nvSpPr>
        <p:spPr>
          <a:xfrm>
            <a:off x="1137920" y="5613460"/>
            <a:ext cx="13106400" cy="923330"/>
          </a:xfrm>
          <a:prstGeom prst="rect">
            <a:avLst/>
          </a:prstGeom>
          <a:noFill/>
        </p:spPr>
        <p:txBody>
          <a:bodyPr wrap="square" rtlCol="0">
            <a:spAutoFit/>
          </a:bodyPr>
          <a:lstStyle/>
          <a:p>
            <a:r>
              <a:rPr lang="en-US" b="0" i="0" dirty="0">
                <a:solidFill>
                  <a:srgbClr val="202124"/>
                </a:solidFill>
                <a:effectLst/>
                <a:latin typeface="Calibri    "/>
              </a:rPr>
              <a:t>Conclusions. Regression analysis is a powerful and useful statistical procedure with many implications for nursing research. </a:t>
            </a:r>
            <a:r>
              <a:rPr lang="en-US" b="0" i="0" dirty="0">
                <a:solidFill>
                  <a:srgbClr val="040C28"/>
                </a:solidFill>
                <a:effectLst/>
                <a:latin typeface="Calibri    "/>
              </a:rPr>
              <a:t>It enables researchers to describe, predict and estimate the relationships and draw plausible conclusions about the interrelated variables in relation to any studied phenomena</a:t>
            </a:r>
            <a:r>
              <a:rPr lang="en-US" b="0" i="0" dirty="0">
                <a:solidFill>
                  <a:srgbClr val="202124"/>
                </a:solidFill>
                <a:effectLst/>
                <a:latin typeface="Calibri    "/>
              </a:rPr>
              <a:t>.</a:t>
            </a:r>
            <a:endParaRPr lang="en-IN" dirty="0">
              <a:latin typeface="Calibri    "/>
            </a:endParaRPr>
          </a:p>
        </p:txBody>
      </p:sp>
      <p:sp>
        <p:nvSpPr>
          <p:cNvPr id="3" name="TextBox 2">
            <a:extLst>
              <a:ext uri="{FF2B5EF4-FFF2-40B4-BE49-F238E27FC236}">
                <a16:creationId xmlns:a16="http://schemas.microsoft.com/office/drawing/2014/main" id="{CD19BCE6-D7BD-B16F-DBCB-791FF1189E32}"/>
              </a:ext>
            </a:extLst>
          </p:cNvPr>
          <p:cNvSpPr txBox="1"/>
          <p:nvPr/>
        </p:nvSpPr>
        <p:spPr>
          <a:xfrm>
            <a:off x="1137920" y="4735068"/>
            <a:ext cx="4267200" cy="461665"/>
          </a:xfrm>
          <a:prstGeom prst="rect">
            <a:avLst/>
          </a:prstGeom>
          <a:noFill/>
        </p:spPr>
        <p:txBody>
          <a:bodyPr wrap="square" rtlCol="0">
            <a:spAutoFit/>
          </a:bodyPr>
          <a:lstStyle/>
          <a:p>
            <a:r>
              <a:rPr lang="en-IN" sz="2400" b="1" dirty="0"/>
              <a:t>CONCLUSION</a:t>
            </a:r>
          </a:p>
        </p:txBody>
      </p:sp>
      <p:pic>
        <p:nvPicPr>
          <p:cNvPr id="1026" name="Picture 2" descr="Cartoon Lightbulb Images – Browse 106,097 Stock Photos ...">
            <a:extLst>
              <a:ext uri="{FF2B5EF4-FFF2-40B4-BE49-F238E27FC236}">
                <a16:creationId xmlns:a16="http://schemas.microsoft.com/office/drawing/2014/main" id="{6241F929-9BAA-074A-A2E4-BD82261A7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33"/>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774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Rectangle 8"/>
          <p:cNvSpPr/>
          <p:nvPr/>
        </p:nvSpPr>
        <p:spPr>
          <a:xfrm>
            <a:off x="-203561" y="-1"/>
            <a:ext cx="14833961" cy="82295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97168" name="Picture 1"/>
          <p:cNvPicPr>
            <a:picLocks noChangeAspect="1"/>
          </p:cNvPicPr>
          <p:nvPr/>
        </p:nvPicPr>
        <p:blipFill rotWithShape="1">
          <a:blip r:embed="rId2"/>
          <a:srcRect l="13167" t="-1066" r="52704" b="53984"/>
          <a:stretch/>
        </p:blipFill>
        <p:spPr>
          <a:xfrm>
            <a:off x="108572" y="1076056"/>
            <a:ext cx="4072680" cy="4121733"/>
          </a:xfrm>
          <a:prstGeom prst="rect">
            <a:avLst/>
          </a:prstGeom>
          <a:effectLst>
            <a:reflection blurRad="6350" stA="50000" endA="275" endPos="40000" dist="101600" dir="5400000" sy="-100000" algn="bl" rotWithShape="0"/>
          </a:effectLst>
        </p:spPr>
      </p:pic>
      <p:pic>
        <p:nvPicPr>
          <p:cNvPr id="2097169" name="Picture 2"/>
          <p:cNvPicPr>
            <a:picLocks noChangeAspect="1"/>
          </p:cNvPicPr>
          <p:nvPr/>
        </p:nvPicPr>
        <p:blipFill rotWithShape="1">
          <a:blip r:embed="rId3"/>
          <a:srcRect l="10045" r="32088" b="5159"/>
          <a:stretch/>
        </p:blipFill>
        <p:spPr>
          <a:xfrm>
            <a:off x="4862006" y="1181592"/>
            <a:ext cx="4539835" cy="4079742"/>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pic>
        <p:nvPicPr>
          <p:cNvPr id="2097170" name="Picture 3"/>
          <p:cNvPicPr>
            <a:picLocks noChangeAspect="1"/>
          </p:cNvPicPr>
          <p:nvPr/>
        </p:nvPicPr>
        <p:blipFill rotWithShape="1">
          <a:blip r:embed="rId4"/>
          <a:srcRect l="13434" t="7814" r="43195" b="6491"/>
          <a:stretch/>
        </p:blipFill>
        <p:spPr>
          <a:xfrm>
            <a:off x="9975788" y="1143515"/>
            <a:ext cx="4072680" cy="4155896"/>
          </a:xfrm>
          <a:prstGeom prst="rect">
            <a:avLst/>
          </a:prstGeom>
          <a:effectLst>
            <a:reflection blurRad="6350" stA="50000" endA="275" endPos="40000" dist="101600" dir="5400000" sy="-100000" algn="bl" rotWithShape="0"/>
          </a:effectLst>
        </p:spPr>
      </p:pic>
      <p:sp>
        <p:nvSpPr>
          <p:cNvPr id="1048634" name="Text 2"/>
          <p:cNvSpPr/>
          <p:nvPr/>
        </p:nvSpPr>
        <p:spPr>
          <a:xfrm>
            <a:off x="5562968" y="260124"/>
            <a:ext cx="4072680" cy="883391"/>
          </a:xfrm>
          <a:prstGeom prst="rect">
            <a:avLst/>
          </a:prstGeom>
          <a:noFill/>
        </p:spPr>
        <p:txBody>
          <a:bodyPr wrap="square" rtlCol="0" anchor="t"/>
          <a:lstStyle/>
          <a:p>
            <a:pPr marL="0" indent="0">
              <a:lnSpc>
                <a:spcPts val="5468"/>
              </a:lnSpc>
              <a:buNone/>
            </a:pPr>
            <a:r>
              <a:rPr lang="en-US" sz="4374" b="1" kern="0" spc="-131" dirty="0">
                <a:solidFill>
                  <a:srgbClr val="000000"/>
                </a:solidFill>
                <a:latin typeface="Times New Roman" panose="02020603050405020304" pitchFamily="18" charset="0"/>
                <a:ea typeface="Inter" pitchFamily="34" charset="-122"/>
                <a:cs typeface="Times New Roman" panose="02020603050405020304" pitchFamily="18" charset="0"/>
              </a:rPr>
              <a:t>Data Extraction</a:t>
            </a:r>
            <a:r>
              <a:rPr lang="en-IN" sz="4374" b="1" kern="0" spc="-131" dirty="0">
                <a:solidFill>
                  <a:srgbClr val="000000"/>
                </a:solidFill>
                <a:latin typeface="Times New Roman" panose="02020603050405020304" pitchFamily="18" charset="0"/>
                <a:ea typeface="Inter" pitchFamily="34" charset="-122"/>
                <a:cs typeface="Times New Roman" panose="02020603050405020304" pitchFamily="18" charset="0"/>
              </a:rPr>
              <a:t> </a:t>
            </a:r>
          </a:p>
        </p:txBody>
      </p:sp>
      <p:sp>
        <p:nvSpPr>
          <p:cNvPr id="1048635" name="TextBox 12"/>
          <p:cNvSpPr txBox="1"/>
          <p:nvPr/>
        </p:nvSpPr>
        <p:spPr>
          <a:xfrm>
            <a:off x="533092" y="6827843"/>
            <a:ext cx="3223639" cy="477054"/>
          </a:xfrm>
          <a:prstGeom prst="rect">
            <a:avLst/>
          </a:prstGeom>
          <a:noFill/>
        </p:spPr>
        <p:txBody>
          <a:bodyPr wrap="square" rtlCol="0">
            <a:spAutoFit/>
          </a:bodyPr>
          <a:lstStyle/>
          <a:p>
            <a:pPr algn="l"/>
            <a:r>
              <a:rPr lang="en-IN" sz="2500" b="1" dirty="0">
                <a:latin typeface="Times New Roman" panose="02020603050405020304" pitchFamily="18" charset="0"/>
                <a:cs typeface="Times New Roman" panose="02020603050405020304" pitchFamily="18" charset="0"/>
              </a:rPr>
              <a:t>Import Libraries</a:t>
            </a:r>
            <a:endParaRPr lang="en-US" sz="2500" b="1" dirty="0">
              <a:latin typeface="Times New Roman" panose="02020603050405020304" pitchFamily="18" charset="0"/>
              <a:cs typeface="Times New Roman" panose="02020603050405020304" pitchFamily="18" charset="0"/>
            </a:endParaRPr>
          </a:p>
        </p:txBody>
      </p:sp>
      <p:sp>
        <p:nvSpPr>
          <p:cNvPr id="1048636" name="TextBox 13"/>
          <p:cNvSpPr txBox="1"/>
          <p:nvPr/>
        </p:nvSpPr>
        <p:spPr>
          <a:xfrm>
            <a:off x="10895779" y="6827843"/>
            <a:ext cx="2845374" cy="477054"/>
          </a:xfrm>
          <a:prstGeom prst="rect">
            <a:avLst/>
          </a:prstGeom>
          <a:noFill/>
        </p:spPr>
        <p:txBody>
          <a:bodyPr wrap="square" rtlCol="0">
            <a:spAutoFit/>
          </a:bodyPr>
          <a:lstStyle/>
          <a:p>
            <a:pPr algn="l"/>
            <a:r>
              <a:rPr lang="en-IN" sz="2500" b="1" dirty="0">
                <a:latin typeface="Times New Roman" panose="02020603050405020304" pitchFamily="18" charset="0"/>
                <a:cs typeface="Times New Roman" panose="02020603050405020304" pitchFamily="18" charset="0"/>
              </a:rPr>
              <a:t>Data Visualization</a:t>
            </a:r>
            <a:endParaRPr lang="en-US" sz="2500" b="1" dirty="0">
              <a:latin typeface="Times New Roman" panose="02020603050405020304" pitchFamily="18" charset="0"/>
              <a:cs typeface="Times New Roman" panose="02020603050405020304" pitchFamily="18" charset="0"/>
            </a:endParaRPr>
          </a:p>
        </p:txBody>
      </p:sp>
      <p:sp>
        <p:nvSpPr>
          <p:cNvPr id="1048637" name="TextBox 14"/>
          <p:cNvSpPr txBox="1"/>
          <p:nvPr/>
        </p:nvSpPr>
        <p:spPr>
          <a:xfrm>
            <a:off x="6222057" y="6273845"/>
            <a:ext cx="2845374" cy="553998"/>
          </a:xfrm>
          <a:prstGeom prst="rect">
            <a:avLst/>
          </a:prstGeom>
          <a:noFill/>
        </p:spPr>
        <p:txBody>
          <a:bodyPr wrap="square" rtlCol="0">
            <a:spAutoFit/>
          </a:bodyPr>
          <a:lstStyle/>
          <a:p>
            <a:pPr algn="l"/>
            <a:endParaRPr lang="en-US" sz="3000" b="1" dirty="0">
              <a:latin typeface="Inter"/>
            </a:endParaRPr>
          </a:p>
        </p:txBody>
      </p:sp>
      <p:sp>
        <p:nvSpPr>
          <p:cNvPr id="3" name="TextBox 13">
            <a:extLst>
              <a:ext uri="{FF2B5EF4-FFF2-40B4-BE49-F238E27FC236}">
                <a16:creationId xmlns:a16="http://schemas.microsoft.com/office/drawing/2014/main" id="{E9E08C8B-09A8-CF69-E236-8D9360AAA15C}"/>
              </a:ext>
            </a:extLst>
          </p:cNvPr>
          <p:cNvSpPr txBox="1"/>
          <p:nvPr/>
        </p:nvSpPr>
        <p:spPr>
          <a:xfrm>
            <a:off x="5892512" y="6827843"/>
            <a:ext cx="2845375" cy="477054"/>
          </a:xfrm>
          <a:prstGeom prst="rect">
            <a:avLst/>
          </a:prstGeom>
          <a:noFill/>
        </p:spPr>
        <p:txBody>
          <a:bodyPr wrap="square" rtlCol="0">
            <a:spAutoFit/>
          </a:bodyPr>
          <a:lstStyle/>
          <a:p>
            <a:pPr algn="l"/>
            <a:r>
              <a:rPr lang="en-IN" sz="2500" b="1" dirty="0">
                <a:latin typeface="Times New Roman" panose="02020603050405020304" pitchFamily="18" charset="0"/>
                <a:cs typeface="Times New Roman" panose="02020603050405020304" pitchFamily="18" charset="0"/>
              </a:rPr>
              <a:t>Data extraction </a:t>
            </a:r>
            <a:endParaRPr lang="en-US" sz="25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1" name="Picture 2"/>
          <p:cNvPicPr>
            <a:picLocks noChangeAspect="1"/>
          </p:cNvPicPr>
          <p:nvPr/>
        </p:nvPicPr>
        <p:blipFill rotWithShape="1">
          <a:blip r:embed="rId2"/>
          <a:srcRect l="10760" r="36397"/>
          <a:stretch>
            <a:fillRect/>
          </a:stretch>
        </p:blipFill>
        <p:spPr>
          <a:xfrm>
            <a:off x="0" y="0"/>
            <a:ext cx="7107775" cy="8229600"/>
          </a:xfrm>
          <a:prstGeom prst="rect">
            <a:avLst/>
          </a:prstGeom>
        </p:spPr>
      </p:pic>
      <p:sp>
        <p:nvSpPr>
          <p:cNvPr id="1048638" name="TextBox 3"/>
          <p:cNvSpPr txBox="1"/>
          <p:nvPr/>
        </p:nvSpPr>
        <p:spPr>
          <a:xfrm>
            <a:off x="8322394" y="402982"/>
            <a:ext cx="4746835" cy="7423635"/>
          </a:xfrm>
          <a:prstGeom prst="rect">
            <a:avLst/>
          </a:prstGeom>
          <a:noFill/>
        </p:spPr>
        <p:txBody>
          <a:bodyPr wrap="square" rtlCol="0">
            <a:spAutoFit/>
          </a:bodyPr>
          <a:lstStyle/>
          <a:p>
            <a:pPr algn="justLow">
              <a:lnSpc>
                <a:spcPct val="150000"/>
              </a:lnSpc>
            </a:pPr>
            <a:r>
              <a:rPr lang="en-US" sz="2000" dirty="0">
                <a:solidFill>
                  <a:schemeClr val="tx1">
                    <a:lumMod val="95000"/>
                    <a:lumOff val="5000"/>
                  </a:schemeClr>
                </a:solidFill>
                <a:latin typeface="Times New Roman" panose="02020603050405020304" pitchFamily="18" charset="0"/>
                <a:ea typeface="Inter"/>
                <a:cs typeface="Times New Roman" panose="02020603050405020304" pitchFamily="18" charset="0"/>
              </a:rPr>
              <a:t>In a </a:t>
            </a:r>
            <a:r>
              <a:rPr lang="en-US" sz="2000" dirty="0" err="1">
                <a:solidFill>
                  <a:schemeClr val="tx1">
                    <a:lumMod val="95000"/>
                    <a:lumOff val="5000"/>
                  </a:schemeClr>
                </a:solidFill>
                <a:latin typeface="Times New Roman" panose="02020603050405020304" pitchFamily="18" charset="0"/>
                <a:ea typeface="Inter"/>
                <a:cs typeface="Times New Roman" panose="02020603050405020304" pitchFamily="18" charset="0"/>
              </a:rPr>
              <a:t>Jupyter</a:t>
            </a:r>
            <a:r>
              <a:rPr lang="en-US" sz="2000" dirty="0">
                <a:solidFill>
                  <a:schemeClr val="tx1">
                    <a:lumMod val="95000"/>
                    <a:lumOff val="5000"/>
                  </a:schemeClr>
                </a:solidFill>
                <a:latin typeface="Times New Roman" panose="02020603050405020304" pitchFamily="18" charset="0"/>
                <a:ea typeface="Inter"/>
                <a:cs typeface="Times New Roman" panose="02020603050405020304" pitchFamily="18" charset="0"/>
              </a:rPr>
              <a:t> Notebook, dossier origin is typically acted utilizing Python book repositories like pandas. First, you significance the necessary atheneums and load your dossier beginning, in the way that a CSV file using pandas. After stowing the dossier, you investigate allure structure and content utilizing arrangements like `head()`, `information()`, and `describe()`. To extract particular dossier, you can administer dribbling and indexing operations. You can before resolve and dream up the dossier using athenaeums like matplotlib or seaborn. Finally, it’s critical to document your work and claim law organization for clearness and reproducibility.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2" name="Picture 2"/>
          <p:cNvPicPr>
            <a:picLocks noChangeAspect="1"/>
          </p:cNvPicPr>
          <p:nvPr/>
        </p:nvPicPr>
        <p:blipFill rotWithShape="1">
          <a:blip r:embed="rId2"/>
          <a:srcRect l="17137" r="26375"/>
          <a:stretch>
            <a:fillRect/>
          </a:stretch>
        </p:blipFill>
        <p:spPr>
          <a:xfrm>
            <a:off x="7315200" y="0"/>
            <a:ext cx="7315200" cy="8229600"/>
          </a:xfrm>
          <a:prstGeom prst="rect">
            <a:avLst/>
          </a:prstGeom>
        </p:spPr>
      </p:pic>
      <p:sp>
        <p:nvSpPr>
          <p:cNvPr id="1048639" name="TextBox 3"/>
          <p:cNvSpPr txBox="1"/>
          <p:nvPr/>
        </p:nvSpPr>
        <p:spPr>
          <a:xfrm>
            <a:off x="997874" y="1438104"/>
            <a:ext cx="5368658" cy="5576976"/>
          </a:xfrm>
          <a:prstGeom prst="rect">
            <a:avLst/>
          </a:prstGeom>
          <a:noFill/>
        </p:spPr>
        <p:txBody>
          <a:bodyPr wrap="square" rtlCol="0">
            <a:spAutoFit/>
          </a:bodyPr>
          <a:lstStyle/>
          <a:p>
            <a:pPr algn="just">
              <a:lnSpc>
                <a:spcPct val="150000"/>
              </a:lnSpc>
            </a:pPr>
            <a:r>
              <a:rPr lang="en-US" sz="2000" dirty="0">
                <a:solidFill>
                  <a:schemeClr val="tx1">
                    <a:lumMod val="95000"/>
                    <a:lumOff val="5000"/>
                  </a:schemeClr>
                </a:solidFill>
                <a:latin typeface="Times New Roman" panose="02020603050405020304" pitchFamily="18" charset="0"/>
                <a:ea typeface="Inter"/>
                <a:cs typeface="Times New Roman" panose="02020603050405020304" pitchFamily="18" charset="0"/>
              </a:rPr>
              <a:t>You can found dossier visualizations in a </a:t>
            </a:r>
            <a:r>
              <a:rPr lang="en-US" sz="2000" dirty="0" err="1">
                <a:solidFill>
                  <a:schemeClr val="tx1">
                    <a:lumMod val="95000"/>
                    <a:lumOff val="5000"/>
                  </a:schemeClr>
                </a:solidFill>
                <a:latin typeface="Times New Roman" panose="02020603050405020304" pitchFamily="18" charset="0"/>
                <a:ea typeface="Inter"/>
                <a:cs typeface="Times New Roman" panose="02020603050405020304" pitchFamily="18" charset="0"/>
              </a:rPr>
              <a:t>Jupyter</a:t>
            </a:r>
            <a:r>
              <a:rPr lang="en-US" sz="2000" dirty="0">
                <a:solidFill>
                  <a:schemeClr val="tx1">
                    <a:lumMod val="95000"/>
                    <a:lumOff val="5000"/>
                  </a:schemeClr>
                </a:solidFill>
                <a:latin typeface="Times New Roman" panose="02020603050405020304" pitchFamily="18" charset="0"/>
                <a:ea typeface="Inter"/>
                <a:cs typeface="Times New Roman" panose="02020603050405020304" pitchFamily="18" charset="0"/>
              </a:rPr>
              <a:t> Notebook utilizing atheneums like Matplotlib, Seaborn, or </a:t>
            </a:r>
            <a:r>
              <a:rPr lang="en-US" sz="2000" dirty="0" err="1">
                <a:solidFill>
                  <a:schemeClr val="tx1">
                    <a:lumMod val="95000"/>
                    <a:lumOff val="5000"/>
                  </a:schemeClr>
                </a:solidFill>
                <a:latin typeface="Times New Roman" panose="02020603050405020304" pitchFamily="18" charset="0"/>
                <a:ea typeface="Inter"/>
                <a:cs typeface="Times New Roman" panose="02020603050405020304" pitchFamily="18" charset="0"/>
              </a:rPr>
              <a:t>Plotly</a:t>
            </a:r>
            <a:r>
              <a:rPr lang="en-US" sz="2000" dirty="0">
                <a:solidFill>
                  <a:schemeClr val="tx1">
                    <a:lumMod val="95000"/>
                    <a:lumOff val="5000"/>
                  </a:schemeClr>
                </a:solidFill>
                <a:latin typeface="Times New Roman" panose="02020603050405020304" pitchFamily="18" charset="0"/>
                <a:ea typeface="Inter"/>
                <a:cs typeface="Times New Roman" panose="02020603050405020304" pitchFamily="18" charset="0"/>
              </a:rPr>
              <a:t>. Import the requested atheneum, delineate your dossier, and design visualizations, to a degree line plots, strew plots, or bar charts, accompanying equivalent labels and titles for clarity. Use appearance commands like `%matplotlib inline` or `%matplotlib pad` to display the plots inside the pad. These visualizations are essential for investigating and corresponding dossier flows and patterns in a more comprehensible and charming approach.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1048655" name="Shape 0"/>
          <p:cNvSpPr/>
          <p:nvPr/>
        </p:nvSpPr>
        <p:spPr>
          <a:xfrm>
            <a:off x="0" y="0"/>
            <a:ext cx="14630400" cy="8229600"/>
          </a:xfrm>
          <a:prstGeom prst="rect">
            <a:avLst/>
          </a:prstGeom>
          <a:solidFill>
            <a:srgbClr val="F6F4F4"/>
          </a:solidFill>
        </p:spPr>
        <p:txBody>
          <a:bodyPr/>
          <a:lstStyle/>
          <a:p>
            <a:endParaRPr lang="en-US"/>
          </a:p>
        </p:txBody>
      </p:sp>
      <p:sp>
        <p:nvSpPr>
          <p:cNvPr id="1048656" name="Shape 1"/>
          <p:cNvSpPr/>
          <p:nvPr/>
        </p:nvSpPr>
        <p:spPr>
          <a:xfrm>
            <a:off x="0" y="-5358"/>
            <a:ext cx="14630400" cy="8229600"/>
          </a:xfrm>
          <a:prstGeom prst="rect">
            <a:avLst/>
          </a:prstGeom>
          <a:solidFill>
            <a:srgbClr val="FFFFFF"/>
          </a:solidFill>
          <a:ln w="13811">
            <a:solidFill>
              <a:srgbClr val="E5E0DF"/>
            </a:solidFill>
            <a:prstDash val="solid"/>
          </a:ln>
        </p:spPr>
        <p:txBody>
          <a:bodyPr/>
          <a:lstStyle/>
          <a:p>
            <a:endParaRPr lang="en-US" b="1" dirty="0"/>
          </a:p>
        </p:txBody>
      </p:sp>
      <p:sp>
        <p:nvSpPr>
          <p:cNvPr id="1048657" name="Text 2"/>
          <p:cNvSpPr/>
          <p:nvPr/>
        </p:nvSpPr>
        <p:spPr>
          <a:xfrm>
            <a:off x="640020" y="1001968"/>
            <a:ext cx="7477601" cy="1388745"/>
          </a:xfrm>
          <a:prstGeom prst="rect">
            <a:avLst/>
          </a:prstGeom>
          <a:noFill/>
        </p:spPr>
        <p:txBody>
          <a:bodyPr wrap="square" rtlCol="0" anchor="t"/>
          <a:lstStyle/>
          <a:p>
            <a:pPr marL="0" indent="0">
              <a:lnSpc>
                <a:spcPts val="5468"/>
              </a:lnSpc>
              <a:buNone/>
            </a:pPr>
            <a:r>
              <a:rPr lang="en-US" sz="4374" b="1" kern="0" spc="-131" dirty="0">
                <a:solidFill>
                  <a:srgbClr val="000000"/>
                </a:solidFill>
                <a:latin typeface="Times New Roman" panose="02020603050405020304" pitchFamily="18" charset="0"/>
                <a:ea typeface="Inter" pitchFamily="34" charset="-122"/>
                <a:cs typeface="Times New Roman" panose="02020603050405020304" pitchFamily="18" charset="0"/>
              </a:rPr>
              <a:t>The Future of Data Extraction</a:t>
            </a:r>
            <a:endParaRPr lang="en-US" sz="4374" dirty="0">
              <a:latin typeface="Times New Roman" panose="02020603050405020304" pitchFamily="18" charset="0"/>
              <a:cs typeface="Times New Roman" panose="02020603050405020304" pitchFamily="18" charset="0"/>
            </a:endParaRPr>
          </a:p>
        </p:txBody>
      </p:sp>
      <p:sp>
        <p:nvSpPr>
          <p:cNvPr id="1048658" name="Text 3"/>
          <p:cNvSpPr/>
          <p:nvPr/>
        </p:nvSpPr>
        <p:spPr>
          <a:xfrm>
            <a:off x="833199" y="4442698"/>
            <a:ext cx="7477601" cy="1066205"/>
          </a:xfrm>
          <a:prstGeom prst="rect">
            <a:avLst/>
          </a:prstGeom>
          <a:noFill/>
        </p:spPr>
        <p:txBody>
          <a:bodyPr wrap="square" rtlCol="0" anchor="t"/>
          <a:lstStyle/>
          <a:p>
            <a:pPr marL="0" indent="0">
              <a:lnSpc>
                <a:spcPts val="2799"/>
              </a:lnSpc>
              <a:buNone/>
            </a:pPr>
            <a:endParaRPr lang="en-US" sz="1750" dirty="0"/>
          </a:p>
        </p:txBody>
      </p:sp>
      <p:sp>
        <p:nvSpPr>
          <p:cNvPr id="1048659" name="Rectangle 7"/>
          <p:cNvSpPr>
            <a:spLocks noChangeArrowheads="1"/>
          </p:cNvSpPr>
          <p:nvPr/>
        </p:nvSpPr>
        <p:spPr bwMode="auto">
          <a:xfrm>
            <a:off x="1516400" y="1989187"/>
            <a:ext cx="12473980" cy="280698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1" algn="just">
              <a:lnSpc>
                <a:spcPct val="150000"/>
              </a:lnSpc>
            </a:pPr>
            <a:r>
              <a:rPr kumimoji="0" lang="en-US" altLang="en-US" sz="20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The future of dossier distillation is being formed by the onset of Intelligent Document Processing (IDP), a electronics that is to say transforming the habit businesses handle their dossier. This inclusive guide aims to clear up the future of dossier ancestry, focusing on the function of IDP in streamlining movements, reconstructing adeptness, and forceful business </a:t>
            </a:r>
            <a:r>
              <a:rPr kumimoji="0" lang="en-US" altLang="en-US" sz="20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development.In</a:t>
            </a:r>
            <a:r>
              <a:rPr kumimoji="0" lang="en-US" altLang="en-US" sz="20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conclusion, IDP is fight reformulate the future of dossier extraction. It offers a hopeful resolution to the challenges of established dossier origin methods, providing trades accompanying a faster, more correct, and economical habit to handle their data. mathematical 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7" name="Picture 1"/>
          <p:cNvPicPr>
            <a:picLocks noChangeAspect="1"/>
          </p:cNvPicPr>
          <p:nvPr/>
        </p:nvPicPr>
        <p:blipFill rotWithShape="1">
          <a:blip r:embed="rId2"/>
          <a:srcRect l="11444" r="35941"/>
          <a:stretch>
            <a:fillRect/>
          </a:stretch>
        </p:blipFill>
        <p:spPr>
          <a:xfrm>
            <a:off x="0" y="0"/>
            <a:ext cx="7086822" cy="8229600"/>
          </a:xfrm>
          <a:prstGeom prst="rect">
            <a:avLst/>
          </a:prstGeom>
        </p:spPr>
      </p:pic>
      <p:sp>
        <p:nvSpPr>
          <p:cNvPr id="1048669" name="TextBox 3"/>
          <p:cNvSpPr txBox="1"/>
          <p:nvPr/>
        </p:nvSpPr>
        <p:spPr>
          <a:xfrm>
            <a:off x="1859618" y="6295053"/>
            <a:ext cx="4946558" cy="358140"/>
          </a:xfrm>
          <a:prstGeom prst="rect">
            <a:avLst/>
          </a:prstGeom>
          <a:noFill/>
        </p:spPr>
        <p:txBody>
          <a:bodyPr wrap="square" rtlCol="0">
            <a:spAutoFit/>
          </a:bodyPr>
          <a:lstStyle/>
          <a:p>
            <a:pPr algn="l"/>
            <a:endParaRPr lang="en-US" dirty="0"/>
          </a:p>
        </p:txBody>
      </p:sp>
      <p:sp>
        <p:nvSpPr>
          <p:cNvPr id="1048671" name="TextBox 6"/>
          <p:cNvSpPr txBox="1"/>
          <p:nvPr/>
        </p:nvSpPr>
        <p:spPr>
          <a:xfrm>
            <a:off x="7543580" y="1016366"/>
            <a:ext cx="5987143" cy="6969600"/>
          </a:xfrm>
          <a:prstGeom prst="rect">
            <a:avLst/>
          </a:prstGeom>
          <a:noFill/>
        </p:spPr>
        <p:txBody>
          <a:bodyPr wrap="square">
            <a:spAutoFit/>
          </a:bodyPr>
          <a:lstStyle/>
          <a:p>
            <a:pPr>
              <a:lnSpc>
                <a:spcPct val="150000"/>
              </a:lnSpc>
            </a:pPr>
            <a:r>
              <a:rPr lang="en-IN" sz="2000" b="1" dirty="0">
                <a:latin typeface="Times New Roman" panose="02020603050405020304" pitchFamily="18" charset="0"/>
                <a:cs typeface="Times New Roman" panose="02020603050405020304" pitchFamily="18" charset="0"/>
              </a:rPr>
              <a:t>NUMPY:                                                                                </a:t>
            </a:r>
            <a:r>
              <a:rPr lang="en-US" sz="2000" b="1" dirty="0">
                <a:latin typeface="Times New Roman" panose="02020603050405020304" pitchFamily="18" charset="0"/>
                <a:cs typeface="Times New Roman" panose="02020603050405020304" pitchFamily="18" charset="0"/>
              </a:rPr>
              <a:t>Data Loading: </a:t>
            </a:r>
            <a:r>
              <a:rPr lang="en-US" sz="2000" dirty="0">
                <a:latin typeface="Times New Roman" panose="02020603050405020304" pitchFamily="18" charset="0"/>
                <a:cs typeface="Times New Roman" panose="02020603050405020304" pitchFamily="18" charset="0"/>
              </a:rPr>
              <a:t>NumPy sexually transmitted disease in translation and management datasets from various file plans.</a:t>
            </a:r>
          </a:p>
          <a:p>
            <a:pPr>
              <a:lnSpc>
                <a:spcPct val="150000"/>
              </a:lnSpc>
            </a:pP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b="1" dirty="0">
                <a:latin typeface="Times New Roman" panose="02020603050405020304" pitchFamily="18" charset="0"/>
                <a:cs typeface="Times New Roman" panose="02020603050405020304" pitchFamily="18" charset="0"/>
              </a:rPr>
              <a:t>Data Preparation: </a:t>
            </a:r>
            <a:r>
              <a:rPr lang="en-US" sz="2000" dirty="0">
                <a:latin typeface="Times New Roman" panose="02020603050405020304" pitchFamily="18" charset="0"/>
                <a:cs typeface="Times New Roman" panose="02020603050405020304" pitchFamily="18" charset="0"/>
              </a:rPr>
              <a:t>It assists in cleansing, normative, and adapting data types.</a:t>
            </a:r>
          </a:p>
          <a:p>
            <a:pPr>
              <a:lnSpc>
                <a:spcPct val="150000"/>
              </a:lnSpc>
            </a:pP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b="1" dirty="0">
                <a:latin typeface="Times New Roman" panose="02020603050405020304" pitchFamily="18" charset="0"/>
                <a:cs typeface="Times New Roman" panose="02020603050405020304" pitchFamily="18" charset="0"/>
              </a:rPr>
              <a:t>Data Exploration: </a:t>
            </a:r>
            <a:r>
              <a:rPr lang="en-US" sz="2000" dirty="0">
                <a:latin typeface="Times New Roman" panose="02020603050405020304" pitchFamily="18" charset="0"/>
                <a:cs typeface="Times New Roman" panose="02020603050405020304" pitchFamily="18" charset="0"/>
              </a:rPr>
              <a:t>NumPy calculates enumerations, disclosing judgments into conveyance </a:t>
            </a:r>
            <a:r>
              <a:rPr lang="en-US" sz="2000" dirty="0" err="1">
                <a:latin typeface="Times New Roman" panose="02020603050405020304" pitchFamily="18" charset="0"/>
                <a:cs typeface="Times New Roman" panose="02020603050405020304" pitchFamily="18" charset="0"/>
              </a:rPr>
              <a:t>dossier.Numerical</a:t>
            </a:r>
            <a:endParaRPr lang="en-US" sz="2000" dirty="0">
              <a:latin typeface="Times New Roman" panose="02020603050405020304" pitchFamily="18" charset="0"/>
              <a:cs typeface="Times New Roman" panose="02020603050405020304" pitchFamily="18" charset="0"/>
            </a:endParaRPr>
          </a:p>
          <a:p>
            <a:pPr>
              <a:lnSpc>
                <a:spcPct val="150000"/>
              </a:lnSpc>
            </a:pP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b="1" dirty="0">
                <a:latin typeface="Times New Roman" panose="02020603050405020304" pitchFamily="18" charset="0"/>
                <a:cs typeface="Times New Roman" panose="02020603050405020304" pitchFamily="18" charset="0"/>
              </a:rPr>
              <a:t>Operations: </a:t>
            </a:r>
            <a:r>
              <a:rPr lang="en-US" sz="2000" dirty="0">
                <a:latin typeface="Times New Roman" panose="02020603050405020304" pitchFamily="18" charset="0"/>
                <a:cs typeface="Times New Roman" panose="02020603050405020304" pitchFamily="18" charset="0"/>
              </a:rPr>
              <a:t>Efficient element-reasonable movements, aggregations, and estimations are surely performed. The above movements are treated in the abutting screenshot.</a:t>
            </a:r>
          </a:p>
        </p:txBody>
      </p:sp>
      <p:sp>
        <p:nvSpPr>
          <p:cNvPr id="3" name="TextBox 2">
            <a:extLst>
              <a:ext uri="{FF2B5EF4-FFF2-40B4-BE49-F238E27FC236}">
                <a16:creationId xmlns:a16="http://schemas.microsoft.com/office/drawing/2014/main" id="{15F96F19-AB51-A737-7346-CDEF9902D2B5}"/>
              </a:ext>
            </a:extLst>
          </p:cNvPr>
          <p:cNvSpPr txBox="1"/>
          <p:nvPr/>
        </p:nvSpPr>
        <p:spPr>
          <a:xfrm>
            <a:off x="8806765" y="-72205"/>
            <a:ext cx="7086822" cy="1394356"/>
          </a:xfrm>
          <a:prstGeom prst="rect">
            <a:avLst/>
          </a:prstGeom>
          <a:noFill/>
        </p:spPr>
        <p:txBody>
          <a:bodyPr wrap="square" rtlCol="0">
            <a:spAutoFit/>
          </a:bodyPr>
          <a:lstStyle/>
          <a:p>
            <a:pPr algn="l">
              <a:lnSpc>
                <a:spcPct val="150000"/>
              </a:lnSpc>
            </a:pPr>
            <a:r>
              <a:rPr lang="en-IN" sz="3000" b="1" dirty="0">
                <a:latin typeface="Times New Roman" panose="02020603050405020304" pitchFamily="18" charset="0"/>
                <a:cs typeface="Times New Roman" panose="02020603050405020304" pitchFamily="18" charset="0"/>
              </a:rPr>
              <a:t>INTRODUCTION TO  DATA  VISUALIZATION </a:t>
            </a:r>
            <a:endParaRPr lang="en-US" sz="3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TextBox 2"/>
          <p:cNvSpPr txBox="1"/>
          <p:nvPr/>
        </p:nvSpPr>
        <p:spPr>
          <a:xfrm>
            <a:off x="1400283" y="218660"/>
            <a:ext cx="2077816" cy="707886"/>
          </a:xfrm>
          <a:prstGeom prst="rect">
            <a:avLst/>
          </a:prstGeom>
          <a:noFill/>
        </p:spPr>
        <p:txBody>
          <a:bodyPr wrap="square" rtlCol="0">
            <a:spAutoFit/>
          </a:bodyPr>
          <a:lstStyle/>
          <a:p>
            <a:pPr algn="l"/>
            <a:r>
              <a:rPr lang="en-IN" sz="4000" b="1" i="0" u="none" strike="noStrike" dirty="0">
                <a:solidFill>
                  <a:srgbClr val="443728"/>
                </a:solidFill>
                <a:effectLst/>
                <a:latin typeface="Times New Roman" panose="02020603050405020304" pitchFamily="18" charset="0"/>
                <a:cs typeface="Times New Roman" panose="02020603050405020304" pitchFamily="18" charset="0"/>
              </a:rPr>
              <a:t>Pandas</a:t>
            </a:r>
            <a:endParaRPr lang="en-US" sz="4000" dirty="0">
              <a:latin typeface="Times New Roman" panose="02020603050405020304" pitchFamily="18" charset="0"/>
              <a:cs typeface="Times New Roman" panose="02020603050405020304" pitchFamily="18" charset="0"/>
            </a:endParaRPr>
          </a:p>
        </p:txBody>
      </p:sp>
      <p:sp>
        <p:nvSpPr>
          <p:cNvPr id="1048595" name="TextBox 5"/>
          <p:cNvSpPr txBox="1"/>
          <p:nvPr/>
        </p:nvSpPr>
        <p:spPr>
          <a:xfrm>
            <a:off x="1400283" y="1249931"/>
            <a:ext cx="4787635" cy="6500306"/>
          </a:xfrm>
          <a:prstGeom prst="rect">
            <a:avLst/>
          </a:prstGeom>
          <a:noFill/>
        </p:spPr>
        <p:txBody>
          <a:bodyPr wrap="square" rtlCol="0">
            <a:spAutoFit/>
          </a:bodyPr>
          <a:lstStyle/>
          <a:p>
            <a:pPr algn="just">
              <a:lnSpc>
                <a:spcPct val="150000"/>
              </a:lnSpc>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Data Import: </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Pandas reads conveyance datasets from miscellaneous formats in the way that CSV, Excel, SQL databases, or netting sources, into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DataFrame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makeups.</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p>
            <a:pPr algn="just">
              <a:lnSpc>
                <a:spcPct val="150000"/>
              </a:lnSpc>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Data Exploration: </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Pandas supplies tools for investigating and rehashing data, containing methods for examining fundamental statistics, labeling missing principles, and understanding dossier distributions.</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p>
            <a:pPr algn="just">
              <a:lnSpc>
                <a:spcPct val="150000"/>
              </a:lnSpc>
            </a:pPr>
            <a:r>
              <a:rPr lang="en-IN" sz="2000" b="1" i="0" u="none" strike="noStrike" dirty="0">
                <a:solidFill>
                  <a:srgbClr val="000000"/>
                </a:solidFill>
                <a:effectLst/>
                <a:latin typeface="Times New Roman" panose="02020603050405020304" pitchFamily="18" charset="0"/>
                <a:cs typeface="Times New Roman" panose="02020603050405020304" pitchFamily="18" charset="0"/>
              </a:rPr>
              <a:t>Data Manipulation: </a:t>
            </a:r>
            <a:r>
              <a:rPr lang="en-IN" sz="2000" b="0" i="0" u="none" strike="noStrike" dirty="0">
                <a:solidFill>
                  <a:srgbClr val="000000"/>
                </a:solidFill>
                <a:effectLst/>
                <a:latin typeface="Times New Roman" panose="02020603050405020304" pitchFamily="18" charset="0"/>
                <a:cs typeface="Times New Roman" panose="02020603050405020304" pitchFamily="18" charset="0"/>
              </a:rPr>
              <a:t>Pandas filters, selects, merges, and reshapes dossier capably.</a:t>
            </a:r>
          </a:p>
          <a:p>
            <a:pPr algn="l">
              <a:lnSpc>
                <a:spcPct val="150000"/>
              </a:lnSpc>
            </a:pPr>
            <a:r>
              <a:rPr lang="en-US" sz="2000" b="1" dirty="0">
                <a:latin typeface="Times New Roman" panose="02020603050405020304" pitchFamily="18" charset="0"/>
                <a:cs typeface="Times New Roman" panose="02020603050405020304" pitchFamily="18" charset="0"/>
              </a:rPr>
              <a:t>Time Series Analysis: </a:t>
            </a:r>
            <a:r>
              <a:rPr lang="en-US" sz="2000" dirty="0">
                <a:latin typeface="Times New Roman" panose="02020603050405020304" pitchFamily="18" charset="0"/>
                <a:cs typeface="Times New Roman" panose="02020603050405020304" pitchFamily="18" charset="0"/>
              </a:rPr>
              <a:t>Supports reasoning momentary-related currents in conveyance dossier.</a:t>
            </a:r>
          </a:p>
        </p:txBody>
      </p:sp>
      <p:pic>
        <p:nvPicPr>
          <p:cNvPr id="2097159" name="Picture 6"/>
          <p:cNvPicPr>
            <a:picLocks noChangeAspect="1"/>
          </p:cNvPicPr>
          <p:nvPr/>
        </p:nvPicPr>
        <p:blipFill rotWithShape="1">
          <a:blip r:embed="rId2"/>
          <a:srcRect l="8520" r="27328"/>
          <a:stretch>
            <a:fillRect/>
          </a:stretch>
        </p:blipFill>
        <p:spPr>
          <a:xfrm>
            <a:off x="7315200" y="0"/>
            <a:ext cx="73152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TextBox 1"/>
          <p:cNvSpPr txBox="1"/>
          <p:nvPr/>
        </p:nvSpPr>
        <p:spPr>
          <a:xfrm>
            <a:off x="9225756" y="664853"/>
            <a:ext cx="2728351" cy="707886"/>
          </a:xfrm>
          <a:prstGeom prst="rect">
            <a:avLst/>
          </a:prstGeom>
          <a:noFill/>
        </p:spPr>
        <p:txBody>
          <a:bodyPr wrap="square" rtlCol="0">
            <a:spAutoFit/>
          </a:bodyPr>
          <a:lstStyle/>
          <a:p>
            <a:pPr algn="l"/>
            <a:r>
              <a:rPr lang="en-IN" sz="4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Matplotlib</a:t>
            </a:r>
            <a:endParaRPr lang="en-US" sz="4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048590" name="TextBox 2"/>
          <p:cNvSpPr txBox="1"/>
          <p:nvPr/>
        </p:nvSpPr>
        <p:spPr>
          <a:xfrm>
            <a:off x="9225756" y="1692929"/>
            <a:ext cx="4502353" cy="4661276"/>
          </a:xfrm>
          <a:prstGeom prst="rect">
            <a:avLst/>
          </a:prstGeom>
          <a:noFill/>
        </p:spPr>
        <p:txBody>
          <a:bodyPr wrap="square" rtlCol="0">
            <a:spAutoFit/>
          </a:bodyPr>
          <a:lstStyle/>
          <a:p>
            <a:pPr algn="just">
              <a:lnSpc>
                <a:spcPct val="150000"/>
              </a:lnSpc>
            </a:pPr>
            <a:r>
              <a:rPr lang="en-IN" sz="2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Data Visualization: </a:t>
            </a:r>
            <a:r>
              <a:rPr lang="en-IN" sz="200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Matplotlib forges diverse conveyance dossier visualizations.</a:t>
            </a:r>
          </a:p>
          <a:p>
            <a:pPr algn="just">
              <a:lnSpc>
                <a:spcPct val="150000"/>
              </a:lnSpc>
            </a:pPr>
            <a:r>
              <a:rPr lang="en-US" sz="2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Exploratory Data Analysis(EDA): </a:t>
            </a:r>
            <a:r>
              <a:rPr lang="en-US" sz="20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Helps survey dossier, find currents, and discover outliers.</a:t>
            </a:r>
            <a:endParaRPr lang="en-IN" sz="20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lnSpc>
                <a:spcPct val="150000"/>
              </a:lnSpc>
            </a:pPr>
            <a:r>
              <a:rPr lang="en-US" sz="2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Performance Metrics: </a:t>
            </a:r>
            <a:r>
              <a:rPr lang="en-US" sz="200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Visualizes traffic patterns and effectiveness versification.</a:t>
            </a:r>
            <a:endParaRPr lang="en-IN" sz="200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lnSpc>
                <a:spcPct val="150000"/>
              </a:lnSpc>
            </a:pPr>
            <a:r>
              <a:rPr lang="en-IN" sz="2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Customisation and Interactivity</a:t>
            </a:r>
            <a:r>
              <a:rPr lang="en-IN" sz="20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sz="20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Offers elasticity and interactivity for productive data likeness.</a:t>
            </a: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2097157" name="Picture 3"/>
          <p:cNvPicPr>
            <a:picLocks noChangeAspect="1"/>
          </p:cNvPicPr>
          <p:nvPr/>
        </p:nvPicPr>
        <p:blipFill rotWithShape="1">
          <a:blip r:embed="rId2"/>
          <a:srcRect l="12411" r="26650"/>
          <a:stretch>
            <a:fillRect/>
          </a:stretch>
        </p:blipFill>
        <p:spPr>
          <a:xfrm>
            <a:off x="0" y="0"/>
            <a:ext cx="79375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1353</Words>
  <Application>Microsoft Office PowerPoint</Application>
  <PresentationFormat>Custom</PresentationFormat>
  <Paragraphs>56</Paragraphs>
  <Slides>27</Slides>
  <Notes>4</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cp:lastModifiedBy>vignesh11550@gmail.com</cp:lastModifiedBy>
  <cp:revision>27</cp:revision>
  <dcterms:created xsi:type="dcterms:W3CDTF">2023-10-08T16:53:08Z</dcterms:created>
  <dcterms:modified xsi:type="dcterms:W3CDTF">2023-11-06T12:19:17Z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4160ed0bce5f444bbbd515774b75b809</vt:lpwstr>
  </property>
</Properties>
</file>